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87" r:id="rId4"/>
  </p:sldMasterIdLst>
  <p:notesMasterIdLst>
    <p:notesMasterId r:id="rId6"/>
  </p:notes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AE32"/>
    <a:srgbClr val="009C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C38864-5007-1DFB-9500-C02C1A75D9B9}" v="19" dt="2026-01-20T09:37:17.9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92" autoAdjust="0"/>
    <p:restoredTop sz="96327"/>
  </p:normalViewPr>
  <p:slideViewPr>
    <p:cSldViewPr snapToGrid="0" snapToObjects="1">
      <p:cViewPr varScale="1">
        <p:scale>
          <a:sx n="139" d="100"/>
          <a:sy n="139" d="100"/>
        </p:scale>
        <p:origin x="18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07" d="100"/>
          <a:sy n="107" d="100"/>
        </p:scale>
        <p:origin x="487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da Friman" userId="S::ida@goinggreen.fi::c82f82aa-715d-4801-a5d6-df111b41cb81" providerId="AD" clId="Web-{17C38864-5007-1DFB-9500-C02C1A75D9B9}"/>
    <pc:docChg chg="modSld">
      <pc:chgData name="Ida Friman" userId="S::ida@goinggreen.fi::c82f82aa-715d-4801-a5d6-df111b41cb81" providerId="AD" clId="Web-{17C38864-5007-1DFB-9500-C02C1A75D9B9}" dt="2026-01-20T09:37:17.757" v="14" actId="20577"/>
      <pc:docMkLst>
        <pc:docMk/>
      </pc:docMkLst>
      <pc:sldChg chg="modSp">
        <pc:chgData name="Ida Friman" userId="S::ida@goinggreen.fi::c82f82aa-715d-4801-a5d6-df111b41cb81" providerId="AD" clId="Web-{17C38864-5007-1DFB-9500-C02C1A75D9B9}" dt="2026-01-20T09:37:17.757" v="14" actId="20577"/>
        <pc:sldMkLst>
          <pc:docMk/>
          <pc:sldMk cId="84585800" sldId="256"/>
        </pc:sldMkLst>
        <pc:spChg chg="mod">
          <ac:chgData name="Ida Friman" userId="S::ida@goinggreen.fi::c82f82aa-715d-4801-a5d6-df111b41cb81" providerId="AD" clId="Web-{17C38864-5007-1DFB-9500-C02C1A75D9B9}" dt="2026-01-20T09:33:48.894" v="4" actId="20577"/>
          <ac:spMkLst>
            <pc:docMk/>
            <pc:sldMk cId="84585800" sldId="256"/>
            <ac:spMk id="2" creationId="{FE263D91-6548-2040-8D55-B4B0F2A5A729}"/>
          </ac:spMkLst>
        </pc:spChg>
        <pc:spChg chg="mod">
          <ac:chgData name="Ida Friman" userId="S::ida@goinggreen.fi::c82f82aa-715d-4801-a5d6-df111b41cb81" providerId="AD" clId="Web-{17C38864-5007-1DFB-9500-C02C1A75D9B9}" dt="2026-01-20T09:37:14.585" v="13" actId="20577"/>
          <ac:spMkLst>
            <pc:docMk/>
            <pc:sldMk cId="84585800" sldId="256"/>
            <ac:spMk id="18" creationId="{70ACC2A4-AD8C-6648-ACA5-32FCF54C7C2D}"/>
          </ac:spMkLst>
        </pc:spChg>
        <pc:spChg chg="mod">
          <ac:chgData name="Ida Friman" userId="S::ida@goinggreen.fi::c82f82aa-715d-4801-a5d6-df111b41cb81" providerId="AD" clId="Web-{17C38864-5007-1DFB-9500-C02C1A75D9B9}" dt="2026-01-20T09:37:01.351" v="5" actId="20577"/>
          <ac:spMkLst>
            <pc:docMk/>
            <pc:sldMk cId="84585800" sldId="256"/>
            <ac:spMk id="26" creationId="{BDEF5E6B-A525-0543-A72B-B6ECDFDAE4E7}"/>
          </ac:spMkLst>
        </pc:spChg>
        <pc:spChg chg="mod">
          <ac:chgData name="Ida Friman" userId="S::ida@goinggreen.fi::c82f82aa-715d-4801-a5d6-df111b41cb81" providerId="AD" clId="Web-{17C38864-5007-1DFB-9500-C02C1A75D9B9}" dt="2026-01-20T09:37:17.757" v="14" actId="20577"/>
          <ac:spMkLst>
            <pc:docMk/>
            <pc:sldMk cId="84585800" sldId="256"/>
            <ac:spMk id="27" creationId="{8ED9E9E8-EC70-1343-ADDD-7FCC84A7C5C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CFBD53-D462-9042-A42A-E5CBF824FCEF}" type="datetimeFigureOut">
              <a:rPr lang="en-FI"/>
              <a:t>01/20/2026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41422-88D4-B04F-9F15-A673859BD8A0}" type="slidenum">
              <a:r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048700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hjä 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9551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726E6-8081-46FB-854C-62E67F01B116}" type="datetime1">
              <a:rPr lang="fi-FI" smtClean="0"/>
              <a:t>20.1.2026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99E3E-891D-1E4E-B2AE-2AA1D51EC8F2}" type="slidenum">
              <a:rPr lang="en-FI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35942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hf hdr="0" ftr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een and blue sky with a lake and trees&#10;&#10;Description automatically generated">
            <a:extLst>
              <a:ext uri="{FF2B5EF4-FFF2-40B4-BE49-F238E27FC236}">
                <a16:creationId xmlns:a16="http://schemas.microsoft.com/office/drawing/2014/main" id="{4042C2C1-343E-30C7-E6EA-0ED6BB488B51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2"/>
          <a:srcRect t="15671" b="414"/>
          <a:stretch/>
        </p:blipFill>
        <p:spPr>
          <a:xfrm>
            <a:off x="-18163" y="-9144"/>
            <a:ext cx="7596000" cy="4239013"/>
          </a:xfrm>
          <a:prstGeom prst="rect">
            <a:avLst/>
          </a:prstGeom>
        </p:spPr>
      </p:pic>
      <p:pic>
        <p:nvPicPr>
          <p:cNvPr id="5" name="Kuva 5">
            <a:extLst>
              <a:ext uri="{FF2B5EF4-FFF2-40B4-BE49-F238E27FC236}">
                <a16:creationId xmlns:a16="http://schemas.microsoft.com/office/drawing/2014/main" id="{1B542BF1-D1BC-09EA-051D-1ECD1307080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289" y="79042"/>
            <a:ext cx="252000" cy="149871"/>
          </a:xfrm>
          <a:prstGeom prst="rect">
            <a:avLst/>
          </a:prstGeom>
        </p:spPr>
      </p:pic>
      <p:pic>
        <p:nvPicPr>
          <p:cNvPr id="7" name="Picture 32">
            <a:extLst>
              <a:ext uri="{FF2B5EF4-FFF2-40B4-BE49-F238E27FC236}">
                <a16:creationId xmlns:a16="http://schemas.microsoft.com/office/drawing/2014/main" id="{E61E7733-B086-3E38-96FD-892CC5D9D6A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551903" y="1225118"/>
            <a:ext cx="820687" cy="101549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6255BB9-A0D3-80D3-ACCE-3113EBD23E7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-493062" y="3593827"/>
            <a:ext cx="1162498" cy="1692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500" b="0" i="0" u="none" strike="noStrike">
                <a:solidFill>
                  <a:schemeClr val="bg1">
                    <a:alpha val="80000"/>
                  </a:schemeClr>
                </a:solidFill>
                <a:effectLst/>
              </a:rPr>
              <a:t>Photo: Thomas Kast, Business Finland</a:t>
            </a:r>
            <a:endParaRPr lang="en-FI" sz="500">
              <a:solidFill>
                <a:schemeClr val="bg1">
                  <a:alpha val="80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A3C0BE-C539-EF20-7170-6436B497859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-531878" y="4728017"/>
            <a:ext cx="1233030" cy="1692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500" b="0" i="0" u="none" strike="noStrike">
                <a:solidFill>
                  <a:schemeClr val="tx1">
                    <a:alpha val="50000"/>
                  </a:schemeClr>
                </a:solidFill>
                <a:effectLst/>
              </a:rPr>
              <a:t>Graphic design: Mielikuvitustoimisto Oy</a:t>
            </a:r>
            <a:endParaRPr lang="en-FI" sz="500">
              <a:solidFill>
                <a:schemeClr val="tx1">
                  <a:alpha val="5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17326DD-06B3-3446-9457-BB8D4672039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04564" y="2019119"/>
            <a:ext cx="5580121" cy="143661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>
              <a:lnSpc>
                <a:spcPts val="4000"/>
              </a:lnSpc>
            </a:pPr>
            <a:r>
              <a:rPr lang="fi-FI" sz="4400" spc="150" dirty="0" err="1">
                <a:solidFill>
                  <a:schemeClr val="bg1"/>
                </a:solidFill>
              </a:rPr>
              <a:t>Thank</a:t>
            </a:r>
            <a:r>
              <a:rPr lang="fi-FI" sz="4400" spc="150" dirty="0">
                <a:solidFill>
                  <a:schemeClr val="bg1"/>
                </a:solidFill>
              </a:rPr>
              <a:t> </a:t>
            </a:r>
            <a:r>
              <a:rPr lang="fi-FI" sz="4400" spc="150" dirty="0" err="1">
                <a:solidFill>
                  <a:schemeClr val="bg1"/>
                </a:solidFill>
              </a:rPr>
              <a:t>you</a:t>
            </a:r>
            <a:r>
              <a:rPr lang="fi-FI" sz="4400" spc="150" dirty="0">
                <a:solidFill>
                  <a:schemeClr val="bg1"/>
                </a:solidFill>
              </a:rPr>
              <a:t> for </a:t>
            </a:r>
            <a:r>
              <a:rPr lang="fi-FI" sz="4400" spc="150" dirty="0" err="1">
                <a:solidFill>
                  <a:schemeClr val="bg1"/>
                </a:solidFill>
              </a:rPr>
              <a:t>choosing</a:t>
            </a:r>
            <a:r>
              <a:rPr lang="fi-FI" sz="4400" spc="150" dirty="0">
                <a:solidFill>
                  <a:schemeClr val="bg1"/>
                </a:solidFill>
              </a:rPr>
              <a:t> a Green Key </a:t>
            </a:r>
            <a:r>
              <a:rPr lang="fi-FI" sz="4400" spc="150" dirty="0" err="1">
                <a:solidFill>
                  <a:schemeClr val="bg1"/>
                </a:solidFill>
              </a:rPr>
              <a:t>certified</a:t>
            </a:r>
            <a:r>
              <a:rPr lang="fi-FI" sz="4400" spc="150">
                <a:solidFill>
                  <a:schemeClr val="bg1"/>
                </a:solidFill>
              </a:rPr>
              <a:t> restaurant!</a:t>
            </a:r>
            <a:endParaRPr lang="fi-FI" sz="4400" spc="150" dirty="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85E35E1-4868-1A4C-B6BE-8773A07F727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79837" y="3742268"/>
            <a:ext cx="3779838" cy="694954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AD9C9C-F6A6-1E4B-BE36-D41D07FEF29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82008" y="3816243"/>
            <a:ext cx="3203227" cy="323552"/>
          </a:xfrm>
          <a:prstGeom prst="rect">
            <a:avLst/>
          </a:prstGeom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fi-FI" sz="1300" spc="120" dirty="0">
                <a:solidFill>
                  <a:schemeClr val="bg1"/>
                </a:solidFill>
                <a:latin typeface="+mj-lt"/>
              </a:rPr>
              <a:t>WHAT YOU CAN DO</a:t>
            </a:r>
            <a:endParaRPr lang="fi-FI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74E283-43A9-204F-8CCE-FE8379282B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2009" y="4621032"/>
            <a:ext cx="3085483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Taste</a:t>
            </a:r>
            <a:r>
              <a:rPr lang="fi-FI" sz="1000" dirty="0">
                <a:solidFill>
                  <a:schemeClr val="bg1"/>
                </a:solidFill>
              </a:rPr>
              <a:t>, </a:t>
            </a:r>
            <a:r>
              <a:rPr lang="fi-FI" sz="1000" dirty="0" err="1">
                <a:solidFill>
                  <a:schemeClr val="bg1"/>
                </a:solidFill>
                <a:ea typeface="+mn-lt"/>
                <a:cs typeface="+mn-lt"/>
              </a:rPr>
              <a:t>discover</a:t>
            </a:r>
            <a:r>
              <a:rPr lang="fi-FI" sz="1000" dirty="0">
                <a:solidFill>
                  <a:schemeClr val="bg1"/>
                </a:solidFill>
              </a:rPr>
              <a:t>, and </a:t>
            </a:r>
            <a:r>
              <a:rPr lang="fi-FI" sz="1000" dirty="0" err="1">
                <a:solidFill>
                  <a:schemeClr val="bg1"/>
                </a:solidFill>
              </a:rPr>
              <a:t>become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delighted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by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local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delicacies</a:t>
            </a:r>
            <a:r>
              <a:rPr lang="fi-FI" sz="1000" dirty="0">
                <a:solidFill>
                  <a:schemeClr val="bg1"/>
                </a:solidFill>
              </a:rPr>
              <a:t>. As </a:t>
            </a:r>
            <a:r>
              <a:rPr lang="fi-FI" sz="1000" dirty="0" err="1">
                <a:solidFill>
                  <a:schemeClr val="bg1"/>
                </a:solidFill>
              </a:rPr>
              <a:t>souvenirs</a:t>
            </a:r>
            <a:r>
              <a:rPr lang="fi-FI" sz="1000" dirty="0">
                <a:solidFill>
                  <a:schemeClr val="bg1"/>
                </a:solidFill>
              </a:rPr>
              <a:t>, </a:t>
            </a:r>
            <a:r>
              <a:rPr lang="fi-FI" sz="1000" dirty="0" err="1">
                <a:solidFill>
                  <a:schemeClr val="bg1"/>
                </a:solidFill>
              </a:rPr>
              <a:t>choose</a:t>
            </a:r>
            <a:r>
              <a:rPr lang="fi-FI" sz="1000" dirty="0">
                <a:solidFill>
                  <a:schemeClr val="bg1"/>
                </a:solidFill>
              </a:rPr>
              <a:t> products </a:t>
            </a:r>
            <a:r>
              <a:rPr lang="fi-FI" sz="1000" dirty="0" err="1">
                <a:solidFill>
                  <a:schemeClr val="bg1"/>
                </a:solidFill>
              </a:rPr>
              <a:t>that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are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connected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with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the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local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economy</a:t>
            </a:r>
            <a:r>
              <a:rPr lang="fi-FI" sz="1000" dirty="0">
                <a:solidFill>
                  <a:schemeClr val="bg1"/>
                </a:solidFill>
              </a:rPr>
              <a:t> and culture. </a:t>
            </a:r>
            <a:r>
              <a:rPr lang="fi-FI" sz="1000" dirty="0" err="1">
                <a:solidFill>
                  <a:schemeClr val="bg1"/>
                </a:solidFill>
              </a:rPr>
              <a:t>Visit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local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sights</a:t>
            </a:r>
            <a:r>
              <a:rPr lang="fi-FI" sz="1000" dirty="0">
                <a:solidFill>
                  <a:schemeClr val="bg1"/>
                </a:solidFill>
              </a:rPr>
              <a:t> and </a:t>
            </a:r>
            <a:r>
              <a:rPr lang="fi-FI" sz="1000" dirty="0" err="1">
                <a:solidFill>
                  <a:schemeClr val="bg1"/>
                </a:solidFill>
              </a:rPr>
              <a:t>try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activities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offered</a:t>
            </a:r>
            <a:r>
              <a:rPr lang="fi-FI" sz="1000" dirty="0">
                <a:solidFill>
                  <a:schemeClr val="bg1"/>
                </a:solidFill>
              </a:rPr>
              <a:t> in </a:t>
            </a:r>
            <a:r>
              <a:rPr lang="fi-FI" sz="1000" dirty="0" err="1">
                <a:solidFill>
                  <a:schemeClr val="bg1"/>
                </a:solidFill>
              </a:rPr>
              <a:t>the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area</a:t>
            </a:r>
            <a:r>
              <a:rPr lang="fi-FI" sz="1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E23ED2-E371-9C46-A863-81B8BDB443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99837" y="4365433"/>
            <a:ext cx="2160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BUY LOCAL</a:t>
            </a:r>
            <a:endParaRPr lang="fi-FI" sz="1000" spc="300" dirty="0">
              <a:cs typeface="Calibri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B32408A-9294-1A4D-B9BA-83732449EA3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4621032"/>
            <a:ext cx="3108835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use</a:t>
            </a:r>
            <a:r>
              <a:rPr lang="fi-FI" sz="1000" dirty="0"/>
              <a:t> </a:t>
            </a:r>
            <a:r>
              <a:rPr lang="fi-FI" sz="1000" dirty="0" err="1"/>
              <a:t>locally</a:t>
            </a:r>
            <a:r>
              <a:rPr lang="fi-FI" sz="1000" dirty="0"/>
              <a:t> </a:t>
            </a:r>
            <a:r>
              <a:rPr lang="fi-FI" sz="1000" dirty="0" err="1"/>
              <a:t>produced</a:t>
            </a:r>
            <a:r>
              <a:rPr lang="fi-FI" sz="1000" dirty="0"/>
              <a:t> and </a:t>
            </a:r>
            <a:r>
              <a:rPr lang="fi-FI" sz="1000" dirty="0" err="1"/>
              <a:t>organic</a:t>
            </a:r>
            <a:r>
              <a:rPr lang="fi-FI" sz="1000" dirty="0"/>
              <a:t> </a:t>
            </a:r>
            <a:r>
              <a:rPr lang="fi-FI" sz="1000" dirty="0" err="1"/>
              <a:t>ingredients</a:t>
            </a:r>
            <a:r>
              <a:rPr lang="fi-FI" sz="1000" dirty="0"/>
              <a:t>, products and </a:t>
            </a:r>
            <a:r>
              <a:rPr lang="fi-FI" sz="1000" dirty="0" err="1"/>
              <a:t>services</a:t>
            </a:r>
            <a:r>
              <a:rPr lang="fi-FI" sz="1000" dirty="0"/>
              <a:t>. </a:t>
            </a:r>
            <a:r>
              <a:rPr lang="fi-FI" sz="1000" dirty="0" err="1"/>
              <a:t>We</a:t>
            </a:r>
            <a:r>
              <a:rPr lang="fi-FI" sz="1000" dirty="0"/>
              <a:t> </a:t>
            </a:r>
            <a:r>
              <a:rPr lang="fi-FI" sz="1000" dirty="0" err="1"/>
              <a:t>mark</a:t>
            </a:r>
            <a:r>
              <a:rPr lang="fi-FI" sz="1000" dirty="0"/>
              <a:t> </a:t>
            </a:r>
            <a:r>
              <a:rPr lang="fi-FI" sz="1000" dirty="0" err="1"/>
              <a:t>them</a:t>
            </a:r>
            <a:r>
              <a:rPr lang="fi-FI" sz="1000" dirty="0"/>
              <a:t> </a:t>
            </a:r>
            <a:r>
              <a:rPr lang="fi-FI" sz="1000" dirty="0" err="1"/>
              <a:t>clearly</a:t>
            </a:r>
            <a:r>
              <a:rPr lang="fi-FI" sz="1000" dirty="0"/>
              <a:t> </a:t>
            </a:r>
            <a:r>
              <a:rPr lang="fi-FI" sz="1000" dirty="0" err="1"/>
              <a:t>so</a:t>
            </a:r>
            <a:r>
              <a:rPr lang="fi-FI" sz="1000" dirty="0"/>
              <a:t> it is </a:t>
            </a:r>
            <a:r>
              <a:rPr lang="fi-FI" sz="1000" dirty="0" err="1"/>
              <a:t>easy</a:t>
            </a:r>
            <a:r>
              <a:rPr lang="fi-FI" sz="1000" dirty="0"/>
              <a:t> for </a:t>
            </a:r>
            <a:r>
              <a:rPr lang="fi-FI" sz="1000" dirty="0" err="1"/>
              <a:t>you</a:t>
            </a:r>
            <a:r>
              <a:rPr lang="fi-FI" sz="1000" dirty="0"/>
              <a:t> to </a:t>
            </a:r>
            <a:r>
              <a:rPr lang="fi-FI" sz="1000" dirty="0" err="1"/>
              <a:t>notice</a:t>
            </a:r>
            <a:r>
              <a:rPr lang="fi-FI" sz="1000" dirty="0"/>
              <a:t> </a:t>
            </a:r>
            <a:r>
              <a:rPr lang="fi-FI" sz="1000" dirty="0" err="1"/>
              <a:t>them</a:t>
            </a:r>
            <a:r>
              <a:rPr lang="fi-FI" sz="1000" dirty="0"/>
              <a:t>. </a:t>
            </a:r>
            <a:r>
              <a:rPr lang="fi-FI" sz="1000" dirty="0" err="1"/>
              <a:t>Our</a:t>
            </a:r>
            <a:r>
              <a:rPr lang="fi-FI" sz="1000" dirty="0"/>
              <a:t> </a:t>
            </a:r>
            <a:r>
              <a:rPr lang="fi-FI" sz="1000" dirty="0" err="1"/>
              <a:t>aim</a:t>
            </a:r>
            <a:r>
              <a:rPr lang="fi-FI" sz="1000" dirty="0"/>
              <a:t> is to </a:t>
            </a:r>
            <a:r>
              <a:rPr lang="fi-FI" sz="1000" dirty="0" err="1"/>
              <a:t>strengthen</a:t>
            </a:r>
            <a:r>
              <a:rPr lang="fi-FI" sz="1000" dirty="0"/>
              <a:t> </a:t>
            </a:r>
            <a:r>
              <a:rPr lang="fi-FI" sz="1000" dirty="0" err="1"/>
              <a:t>the</a:t>
            </a:r>
            <a:r>
              <a:rPr lang="fi-FI" sz="1000" dirty="0"/>
              <a:t> </a:t>
            </a:r>
            <a:r>
              <a:rPr lang="fi-FI" sz="1000" dirty="0" err="1"/>
              <a:t>local</a:t>
            </a:r>
            <a:r>
              <a:rPr lang="fi-FI" sz="1000" dirty="0"/>
              <a:t> </a:t>
            </a:r>
            <a:r>
              <a:rPr lang="fi-FI" sz="1000" dirty="0" err="1"/>
              <a:t>economy</a:t>
            </a:r>
            <a:r>
              <a:rPr lang="fi-FI" sz="1000" dirty="0"/>
              <a:t> </a:t>
            </a:r>
            <a:r>
              <a:rPr lang="fi-FI" sz="1000" dirty="0" err="1"/>
              <a:t>with</a:t>
            </a:r>
            <a:r>
              <a:rPr lang="fi-FI" sz="1000" dirty="0"/>
              <a:t> </a:t>
            </a:r>
            <a:r>
              <a:rPr lang="fi-FI" sz="1000" dirty="0" err="1"/>
              <a:t>our</a:t>
            </a:r>
            <a:r>
              <a:rPr lang="fi-FI" sz="1000" dirty="0"/>
              <a:t> </a:t>
            </a:r>
            <a:r>
              <a:rPr lang="fi-FI" sz="1000" dirty="0" err="1"/>
              <a:t>choices</a:t>
            </a:r>
            <a:r>
              <a:rPr lang="fi-FI" sz="1000" dirty="0"/>
              <a:t>.</a:t>
            </a:r>
          </a:p>
          <a:p>
            <a:pPr algn="r"/>
            <a:endParaRPr lang="fi-FI" sz="9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ACC2A4-AD8C-6648-ACA5-32FCF54C7C2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79165" y="5665298"/>
            <a:ext cx="3085482" cy="662156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Always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close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the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tap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when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you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don't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need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the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water</a:t>
            </a:r>
            <a:r>
              <a:rPr lang="fi-FI" sz="1000" dirty="0">
                <a:solidFill>
                  <a:schemeClr val="bg1"/>
                </a:solidFill>
              </a:rPr>
              <a:t> to </a:t>
            </a:r>
            <a:r>
              <a:rPr lang="fi-FI" sz="1000" dirty="0" err="1">
                <a:solidFill>
                  <a:schemeClr val="bg1"/>
                </a:solidFill>
              </a:rPr>
              <a:t>run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Don't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leave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windows</a:t>
            </a:r>
            <a:r>
              <a:rPr lang="fi-FI" sz="1000" dirty="0">
                <a:solidFill>
                  <a:schemeClr val="bg1"/>
                </a:solidFill>
              </a:rPr>
              <a:t> open for a long </a:t>
            </a:r>
            <a:r>
              <a:rPr lang="fi-FI" sz="1000" dirty="0" err="1">
                <a:solidFill>
                  <a:schemeClr val="bg1"/>
                </a:solidFill>
              </a:rPr>
              <a:t>time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Switch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off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lights</a:t>
            </a:r>
            <a:r>
              <a:rPr lang="fi-FI" sz="1000" dirty="0">
                <a:solidFill>
                  <a:schemeClr val="bg1"/>
                </a:solidFill>
              </a:rPr>
              <a:t> and </a:t>
            </a:r>
            <a:r>
              <a:rPr lang="fi-FI" sz="1000" dirty="0" err="1">
                <a:solidFill>
                  <a:schemeClr val="bg1"/>
                </a:solidFill>
              </a:rPr>
              <a:t>electrical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appliances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when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leaving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the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toilet</a:t>
            </a:r>
            <a:r>
              <a:rPr lang="fi-FI" sz="1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D5376C-7CA8-E745-A59D-4DF281B521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19837" y="5400878"/>
            <a:ext cx="4320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SAVE ENERGY AND WATER</a:t>
            </a:r>
            <a:endParaRPr lang="fi-FI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3B93CE-9AB5-764A-8280-771EE47A6B6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5665298"/>
            <a:ext cx="3108835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are</a:t>
            </a:r>
            <a:r>
              <a:rPr lang="fi-FI" sz="1000" dirty="0"/>
              <a:t> </a:t>
            </a:r>
            <a:r>
              <a:rPr lang="fi-FI" sz="1000" dirty="0" err="1"/>
              <a:t>regularly</a:t>
            </a:r>
            <a:r>
              <a:rPr lang="fi-FI" sz="1000" dirty="0"/>
              <a:t> </a:t>
            </a:r>
            <a:r>
              <a:rPr lang="fi-FI" sz="1000" dirty="0" err="1"/>
              <a:t>monitoring</a:t>
            </a:r>
            <a:r>
              <a:rPr lang="fi-FI" sz="1000" dirty="0"/>
              <a:t> </a:t>
            </a:r>
            <a:r>
              <a:rPr lang="fi-FI" sz="1000" dirty="0" err="1"/>
              <a:t>our</a:t>
            </a:r>
            <a:r>
              <a:rPr lang="fi-FI" sz="1000" dirty="0"/>
              <a:t> </a:t>
            </a:r>
            <a:r>
              <a:rPr lang="fi-FI" sz="1000" dirty="0" err="1">
                <a:ea typeface="+mn-lt"/>
                <a:cs typeface="+mn-lt"/>
              </a:rPr>
              <a:t>energy</a:t>
            </a:r>
            <a:r>
              <a:rPr lang="fi-FI" sz="1000" dirty="0">
                <a:ea typeface="+mn-lt"/>
                <a:cs typeface="+mn-lt"/>
              </a:rPr>
              <a:t> and </a:t>
            </a:r>
            <a:r>
              <a:rPr lang="fi-FI" sz="1000" dirty="0" err="1">
                <a:ea typeface="+mn-lt"/>
                <a:cs typeface="+mn-lt"/>
              </a:rPr>
              <a:t>water</a:t>
            </a:r>
            <a:r>
              <a:rPr lang="fi-FI" sz="1000" dirty="0">
                <a:ea typeface="+mn-lt"/>
                <a:cs typeface="+mn-lt"/>
              </a:rPr>
              <a:t> </a:t>
            </a:r>
            <a:r>
              <a:rPr lang="fi-FI" sz="1000" dirty="0" err="1"/>
              <a:t>consumption</a:t>
            </a:r>
            <a:r>
              <a:rPr lang="fi-FI" sz="1000" dirty="0"/>
              <a:t> and </a:t>
            </a:r>
            <a:r>
              <a:rPr lang="fi-FI" sz="1000" dirty="0" err="1"/>
              <a:t>constantly</a:t>
            </a:r>
            <a:r>
              <a:rPr lang="fi-FI" sz="1000" dirty="0"/>
              <a:t> </a:t>
            </a:r>
            <a:r>
              <a:rPr lang="fi-FI" sz="1000" dirty="0" err="1"/>
              <a:t>seeking</a:t>
            </a:r>
            <a:r>
              <a:rPr lang="fi-FI" sz="1000" dirty="0"/>
              <a:t> </a:t>
            </a:r>
            <a:r>
              <a:rPr lang="fi-FI" sz="1000" dirty="0" err="1"/>
              <a:t>ways</a:t>
            </a:r>
            <a:r>
              <a:rPr lang="fi-FI" sz="1000" dirty="0"/>
              <a:t> to </a:t>
            </a:r>
            <a:r>
              <a:rPr lang="fi-FI" sz="1000" dirty="0" err="1"/>
              <a:t>use</a:t>
            </a:r>
            <a:r>
              <a:rPr lang="fi-FI" sz="1000" dirty="0"/>
              <a:t> </a:t>
            </a:r>
            <a:r>
              <a:rPr lang="fi-FI" sz="1000" dirty="0" err="1">
                <a:ea typeface="+mn-lt"/>
                <a:cs typeface="+mn-lt"/>
              </a:rPr>
              <a:t>resources</a:t>
            </a:r>
            <a:r>
              <a:rPr lang="fi-FI" sz="1000" dirty="0">
                <a:ea typeface="+mn-lt"/>
                <a:cs typeface="+mn-lt"/>
              </a:rPr>
              <a:t> </a:t>
            </a:r>
            <a:r>
              <a:rPr lang="fi-FI" sz="1000" dirty="0" err="1">
                <a:ea typeface="+mn-lt"/>
                <a:cs typeface="+mn-lt"/>
              </a:rPr>
              <a:t>more</a:t>
            </a:r>
            <a:r>
              <a:rPr lang="fi-FI" sz="1000" dirty="0"/>
              <a:t> </a:t>
            </a:r>
            <a:r>
              <a:rPr lang="fi-FI" sz="1000" dirty="0" err="1"/>
              <a:t>efficiently</a:t>
            </a:r>
            <a:r>
              <a:rPr lang="fi-FI" sz="1000" dirty="0"/>
              <a:t>. </a:t>
            </a:r>
            <a:r>
              <a:rPr lang="fi-FI" sz="1000" dirty="0" err="1"/>
              <a:t>When</a:t>
            </a:r>
            <a:r>
              <a:rPr lang="fi-FI" sz="1000" dirty="0"/>
              <a:t> </a:t>
            </a:r>
            <a:r>
              <a:rPr lang="fi-FI" sz="1000" dirty="0" err="1"/>
              <a:t>possible</a:t>
            </a:r>
            <a:r>
              <a:rPr lang="fi-FI" sz="1000" dirty="0"/>
              <a:t>, </a:t>
            </a:r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use</a:t>
            </a:r>
            <a:r>
              <a:rPr lang="fi-FI" sz="1000" dirty="0"/>
              <a:t> </a:t>
            </a:r>
            <a:r>
              <a:rPr lang="fi-FI" sz="1000" dirty="0" err="1"/>
              <a:t>renewable</a:t>
            </a:r>
            <a:r>
              <a:rPr lang="fi-FI" sz="1000" dirty="0"/>
              <a:t> </a:t>
            </a:r>
            <a:r>
              <a:rPr lang="fi-FI" sz="1000" dirty="0" err="1"/>
              <a:t>energy</a:t>
            </a:r>
            <a:r>
              <a:rPr lang="fi-FI" sz="1000" dirty="0"/>
              <a:t>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097687-9B51-BD4F-92D1-6AE50B78D1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5743" y="6716493"/>
            <a:ext cx="3000781" cy="671807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Take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only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what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you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can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eat</a:t>
            </a:r>
            <a:r>
              <a:rPr lang="fi-FI" sz="1000" dirty="0">
                <a:solidFill>
                  <a:schemeClr val="bg1"/>
                </a:solidFill>
              </a:rPr>
              <a:t> on </a:t>
            </a:r>
            <a:r>
              <a:rPr lang="fi-FI" sz="1000" dirty="0" err="1">
                <a:solidFill>
                  <a:schemeClr val="bg1"/>
                </a:solidFill>
              </a:rPr>
              <a:t>your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plate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Sort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your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own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waste</a:t>
            </a:r>
            <a:r>
              <a:rPr lang="fi-FI" sz="1000" dirty="0">
                <a:solidFill>
                  <a:schemeClr val="bg1"/>
                </a:solidFill>
              </a:rPr>
              <a:t> at </a:t>
            </a:r>
            <a:r>
              <a:rPr lang="fi-FI" sz="1000" dirty="0" err="1">
                <a:solidFill>
                  <a:schemeClr val="bg1"/>
                </a:solidFill>
              </a:rPr>
              <a:t>our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recycling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point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Avoid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take-away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tableware</a:t>
            </a:r>
            <a:r>
              <a:rPr lang="fi-FI" sz="1000" dirty="0">
                <a:solidFill>
                  <a:schemeClr val="bg1"/>
                </a:solidFill>
              </a:rPr>
              <a:t>: food </a:t>
            </a:r>
            <a:r>
              <a:rPr lang="fi-FI" sz="1000" dirty="0" err="1">
                <a:solidFill>
                  <a:schemeClr val="bg1"/>
                </a:solidFill>
              </a:rPr>
              <a:t>tastes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best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when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eaten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straight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away</a:t>
            </a:r>
            <a:r>
              <a:rPr lang="fi-FI" sz="1000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E8C608-3AF4-CA4B-91C8-E05509769D7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83837" y="6461724"/>
            <a:ext cx="4392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REDUCE WASTE AND RECYCLE</a:t>
            </a:r>
            <a:endParaRPr lang="fi-FI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BA5F332-C11B-ED41-900E-1E65AD719ED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6716493"/>
            <a:ext cx="3108835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keep</a:t>
            </a:r>
            <a:r>
              <a:rPr lang="fi-FI" sz="1000" dirty="0"/>
              <a:t> </a:t>
            </a:r>
            <a:r>
              <a:rPr lang="fi-FI" sz="1000" dirty="0" err="1"/>
              <a:t>track</a:t>
            </a:r>
            <a:r>
              <a:rPr lang="fi-FI" sz="1000" dirty="0"/>
              <a:t> of </a:t>
            </a:r>
            <a:r>
              <a:rPr lang="fi-FI" sz="1000" dirty="0" err="1"/>
              <a:t>the</a:t>
            </a:r>
            <a:r>
              <a:rPr lang="fi-FI" sz="1000" dirty="0"/>
              <a:t> </a:t>
            </a:r>
            <a:r>
              <a:rPr lang="fi-FI" sz="1000" dirty="0" err="1"/>
              <a:t>amount</a:t>
            </a:r>
            <a:r>
              <a:rPr lang="fi-FI" sz="1000" dirty="0"/>
              <a:t> of </a:t>
            </a:r>
            <a:r>
              <a:rPr lang="fi-FI" sz="1000" dirty="0" err="1"/>
              <a:t>waste</a:t>
            </a:r>
            <a:r>
              <a:rPr lang="fi-FI" sz="1000" dirty="0"/>
              <a:t> </a:t>
            </a:r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produce</a:t>
            </a:r>
            <a:r>
              <a:rPr lang="fi-FI" sz="1000" dirty="0"/>
              <a:t>, and </a:t>
            </a:r>
            <a:r>
              <a:rPr lang="fi-FI" sz="1000" dirty="0" err="1"/>
              <a:t>constantly</a:t>
            </a:r>
            <a:r>
              <a:rPr lang="fi-FI" sz="1000" dirty="0"/>
              <a:t> </a:t>
            </a:r>
            <a:r>
              <a:rPr lang="fi-FI" sz="1000" dirty="0" err="1"/>
              <a:t>strive</a:t>
            </a:r>
            <a:r>
              <a:rPr lang="fi-FI" sz="1000" dirty="0"/>
              <a:t> to </a:t>
            </a:r>
            <a:r>
              <a:rPr lang="fi-FI" sz="1000" dirty="0" err="1"/>
              <a:t>reduce</a:t>
            </a:r>
            <a:r>
              <a:rPr lang="fi-FI" sz="1000" dirty="0"/>
              <a:t> </a:t>
            </a:r>
            <a:r>
              <a:rPr lang="fi-FI" sz="1000" dirty="0" err="1"/>
              <a:t>the</a:t>
            </a:r>
            <a:r>
              <a:rPr lang="fi-FI" sz="1000" dirty="0"/>
              <a:t> </a:t>
            </a:r>
            <a:r>
              <a:rPr lang="fi-FI" sz="1000" dirty="0" err="1"/>
              <a:t>share</a:t>
            </a:r>
            <a:r>
              <a:rPr lang="fi-FI" sz="1000" dirty="0"/>
              <a:t> of </a:t>
            </a:r>
            <a:r>
              <a:rPr lang="fi-FI" sz="1000" dirty="0" err="1"/>
              <a:t>mixed</a:t>
            </a:r>
            <a:r>
              <a:rPr lang="fi-FI" sz="1000" dirty="0"/>
              <a:t> </a:t>
            </a:r>
            <a:r>
              <a:rPr lang="fi-FI" sz="1000" dirty="0" err="1"/>
              <a:t>waste</a:t>
            </a:r>
            <a:r>
              <a:rPr lang="fi-FI" sz="1000" dirty="0"/>
              <a:t> </a:t>
            </a:r>
            <a:r>
              <a:rPr lang="fi-FI" sz="1000" dirty="0" err="1"/>
              <a:t>by</a:t>
            </a:r>
            <a:r>
              <a:rPr lang="fi-FI" sz="1000" dirty="0"/>
              <a:t> </a:t>
            </a:r>
            <a:r>
              <a:rPr lang="fi-FI" sz="1000" dirty="0" err="1"/>
              <a:t>better</a:t>
            </a:r>
            <a:r>
              <a:rPr lang="fi-FI" sz="1000" dirty="0"/>
              <a:t> </a:t>
            </a:r>
            <a:r>
              <a:rPr lang="fi-FI" sz="1000" dirty="0" err="1"/>
              <a:t>sorting</a:t>
            </a:r>
            <a:r>
              <a:rPr lang="fi-FI" sz="1000" dirty="0"/>
              <a:t> and </a:t>
            </a:r>
            <a:r>
              <a:rPr lang="fi-FI" sz="1000" dirty="0" err="1"/>
              <a:t>recycling</a:t>
            </a:r>
            <a:r>
              <a:rPr lang="fi-FI" sz="1000" dirty="0"/>
              <a:t>. </a:t>
            </a:r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monitor</a:t>
            </a:r>
            <a:r>
              <a:rPr lang="fi-FI" sz="1000" dirty="0"/>
              <a:t> and </a:t>
            </a:r>
            <a:r>
              <a:rPr lang="fi-FI" sz="1000" dirty="0" err="1"/>
              <a:t>aim</a:t>
            </a:r>
            <a:r>
              <a:rPr lang="fi-FI" sz="1000" dirty="0"/>
              <a:t> to </a:t>
            </a:r>
            <a:r>
              <a:rPr lang="fi-FI" sz="1000"/>
              <a:t>diminish </a:t>
            </a:r>
            <a:r>
              <a:rPr lang="fi-FI" sz="1000" dirty="0" err="1"/>
              <a:t>the</a:t>
            </a:r>
            <a:r>
              <a:rPr lang="fi-FI" sz="1000" dirty="0"/>
              <a:t> </a:t>
            </a:r>
            <a:r>
              <a:rPr lang="fi-FI" sz="1000" dirty="0" err="1"/>
              <a:t>quantity</a:t>
            </a:r>
            <a:r>
              <a:rPr lang="fi-FI" sz="1000" dirty="0"/>
              <a:t> of food </a:t>
            </a:r>
            <a:r>
              <a:rPr lang="fi-FI" sz="1000" dirty="0" err="1"/>
              <a:t>waste</a:t>
            </a:r>
            <a:r>
              <a:rPr lang="fi-FI" sz="1000" dirty="0"/>
              <a:t> </a:t>
            </a:r>
            <a:r>
              <a:rPr lang="fi-FI" sz="1000" dirty="0" err="1"/>
              <a:t>left</a:t>
            </a:r>
            <a:r>
              <a:rPr lang="fi-FI" sz="1000" dirty="0"/>
              <a:t> </a:t>
            </a:r>
            <a:r>
              <a:rPr lang="fi-FI" sz="1000" dirty="0" err="1"/>
              <a:t>over</a:t>
            </a:r>
            <a:r>
              <a:rPr lang="fi-FI" sz="1000" dirty="0"/>
              <a:t>.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3821876-6A22-C749-8C59-FA15B0C80DE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5744" y="7781047"/>
            <a:ext cx="3000780" cy="659633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Use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soap</a:t>
            </a:r>
            <a:r>
              <a:rPr lang="fi-FI" sz="1000" dirty="0">
                <a:solidFill>
                  <a:schemeClr val="bg1"/>
                </a:solidFill>
              </a:rPr>
              <a:t> and </a:t>
            </a:r>
            <a:r>
              <a:rPr lang="fi-FI" sz="1000" dirty="0" err="1">
                <a:solidFill>
                  <a:schemeClr val="bg1"/>
                </a:solidFill>
              </a:rPr>
              <a:t>tissue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paper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sparingly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Prefer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towel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rolls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when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they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are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available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Don’t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pour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any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dangerous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b="0" i="0" u="none" strike="noStrike" dirty="0" err="1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chemicals</a:t>
            </a:r>
            <a:r>
              <a:rPr lang="fi-FI" sz="1000" b="0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fi-FI" sz="1000" b="0" i="0" u="none" strike="noStrike" dirty="0" err="1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down</a:t>
            </a:r>
            <a:r>
              <a:rPr lang="fi-FI" sz="1000" b="0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fi-FI" sz="1000" b="0" i="0" u="none" strike="noStrike" dirty="0" err="1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the</a:t>
            </a:r>
            <a:r>
              <a:rPr lang="fi-FI" sz="1000" b="0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fi-FI" sz="1000" b="0" i="0" u="none" strike="noStrike" dirty="0" err="1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drain</a:t>
            </a:r>
            <a:r>
              <a:rPr lang="fi-FI" sz="1000" b="0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. </a:t>
            </a:r>
            <a:endParaRPr lang="fi-FI" sz="10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BA48744-3D86-3B49-8736-B67C8F6D60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3837" y="7514103"/>
            <a:ext cx="4572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>
                <a:cs typeface="Calibri"/>
              </a:rPr>
              <a:t>USE ECO LABELLED DETERGENTS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DEF5E6B-A525-0543-A72B-B6ECDFDAE4E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7781047"/>
            <a:ext cx="3108835" cy="784830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only</a:t>
            </a:r>
            <a:r>
              <a:rPr lang="fi-FI" sz="1000" dirty="0"/>
              <a:t> </a:t>
            </a:r>
            <a:r>
              <a:rPr lang="fi-FI" sz="1000" dirty="0" err="1"/>
              <a:t>have</a:t>
            </a:r>
            <a:r>
              <a:rPr lang="fi-FI" sz="1000" dirty="0"/>
              <a:t> </a:t>
            </a:r>
            <a:r>
              <a:rPr lang="fi-FI" sz="1000" dirty="0" err="1"/>
              <a:t>eco</a:t>
            </a:r>
            <a:r>
              <a:rPr lang="fi-FI" sz="1000" dirty="0"/>
              <a:t> -</a:t>
            </a:r>
            <a:r>
              <a:rPr lang="fi-FI" sz="1000" dirty="0" err="1"/>
              <a:t>abelled</a:t>
            </a:r>
            <a:r>
              <a:rPr lang="fi-FI" sz="1000" dirty="0"/>
              <a:t> </a:t>
            </a:r>
            <a:r>
              <a:rPr lang="fi-FI" sz="1000" dirty="0" err="1"/>
              <a:t>detergents</a:t>
            </a:r>
            <a:r>
              <a:rPr lang="fi-FI" sz="1000" dirty="0"/>
              <a:t> and </a:t>
            </a:r>
            <a:r>
              <a:rPr lang="fi-FI" sz="1000" dirty="0" err="1"/>
              <a:t>tissue</a:t>
            </a:r>
            <a:r>
              <a:rPr lang="fi-FI" sz="1000" dirty="0"/>
              <a:t> </a:t>
            </a:r>
            <a:r>
              <a:rPr lang="fi-FI" sz="1000" dirty="0" err="1"/>
              <a:t>papers</a:t>
            </a:r>
            <a:r>
              <a:rPr lang="fi-FI" sz="1000" dirty="0"/>
              <a:t> in </a:t>
            </a:r>
            <a:r>
              <a:rPr lang="fi-FI" sz="1000" dirty="0" err="1"/>
              <a:t>our</a:t>
            </a:r>
            <a:r>
              <a:rPr lang="fi-FI" sz="1000" dirty="0"/>
              <a:t> </a:t>
            </a:r>
            <a:r>
              <a:rPr lang="fi-FI" sz="1000" dirty="0" err="1"/>
              <a:t>daily</a:t>
            </a:r>
            <a:r>
              <a:rPr lang="fi-FI" sz="1000" dirty="0"/>
              <a:t> </a:t>
            </a:r>
            <a:r>
              <a:rPr lang="fi-FI" sz="1000" dirty="0" err="1"/>
              <a:t>use</a:t>
            </a:r>
            <a:r>
              <a:rPr lang="fi-FI" sz="1000" dirty="0"/>
              <a:t>. By </a:t>
            </a:r>
            <a:r>
              <a:rPr lang="fi-FI" sz="1000" dirty="0" err="1"/>
              <a:t>following</a:t>
            </a:r>
            <a:r>
              <a:rPr lang="fi-FI" sz="1000" dirty="0"/>
              <a:t> </a:t>
            </a:r>
            <a:r>
              <a:rPr lang="fi-FI" sz="1000" dirty="0" err="1"/>
              <a:t>dosage</a:t>
            </a:r>
            <a:r>
              <a:rPr lang="fi-FI" sz="1000" dirty="0"/>
              <a:t> </a:t>
            </a:r>
            <a:r>
              <a:rPr lang="fi-FI" sz="1000" dirty="0" err="1"/>
              <a:t>instructions</a:t>
            </a:r>
            <a:r>
              <a:rPr lang="fi-FI" sz="1000" dirty="0"/>
              <a:t>, </a:t>
            </a:r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decrease</a:t>
            </a:r>
            <a:r>
              <a:rPr lang="fi-FI" sz="1000" dirty="0"/>
              <a:t> </a:t>
            </a:r>
            <a:r>
              <a:rPr lang="fi-FI" sz="1000" dirty="0" err="1"/>
              <a:t>the</a:t>
            </a:r>
            <a:r>
              <a:rPr lang="fi-FI" sz="1000" dirty="0"/>
              <a:t> </a:t>
            </a:r>
            <a:r>
              <a:rPr lang="fi-FI" sz="1000" dirty="0" err="1"/>
              <a:t>accumulation</a:t>
            </a:r>
            <a:r>
              <a:rPr lang="fi-FI" sz="1000" dirty="0"/>
              <a:t> of </a:t>
            </a:r>
            <a:r>
              <a:rPr lang="fi-FI" sz="1000" dirty="0" err="1"/>
              <a:t>chemicals</a:t>
            </a:r>
            <a:r>
              <a:rPr lang="fi-FI" sz="1000" dirty="0"/>
              <a:t> in </a:t>
            </a:r>
            <a:r>
              <a:rPr lang="fi-FI" sz="1000" dirty="0" err="1"/>
              <a:t>the</a:t>
            </a:r>
            <a:r>
              <a:rPr lang="fi-FI" sz="1000" dirty="0"/>
              <a:t> </a:t>
            </a:r>
            <a:r>
              <a:rPr lang="fi-FI" sz="1000" dirty="0" err="1"/>
              <a:t>environment</a:t>
            </a:r>
            <a:r>
              <a:rPr lang="fi-FI" sz="1000" dirty="0"/>
              <a:t>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ED9E9E8-EC70-1343-ADDD-7FCC84A7C5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59309" y="8839016"/>
            <a:ext cx="3000779" cy="659633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Ask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questions</a:t>
            </a:r>
            <a:r>
              <a:rPr lang="fi-FI" sz="1000" dirty="0">
                <a:solidFill>
                  <a:schemeClr val="bg1"/>
                </a:solidFill>
              </a:rPr>
              <a:t>, </a:t>
            </a:r>
            <a:r>
              <a:rPr lang="fi-FI" sz="1000" dirty="0" err="1">
                <a:solidFill>
                  <a:schemeClr val="bg1"/>
                </a:solidFill>
              </a:rPr>
              <a:t>comment</a:t>
            </a:r>
            <a:r>
              <a:rPr lang="fi-FI" sz="1000" dirty="0">
                <a:solidFill>
                  <a:schemeClr val="bg1"/>
                </a:solidFill>
              </a:rPr>
              <a:t> and </a:t>
            </a:r>
            <a:r>
              <a:rPr lang="fi-FI" sz="1000" dirty="0" err="1">
                <a:solidFill>
                  <a:schemeClr val="bg1"/>
                </a:solidFill>
              </a:rPr>
              <a:t>give</a:t>
            </a:r>
            <a:r>
              <a:rPr lang="fi-FI" sz="1000" dirty="0">
                <a:solidFill>
                  <a:schemeClr val="bg1"/>
                </a:solidFill>
              </a:rPr>
              <a:t> feedback on </a:t>
            </a:r>
            <a:r>
              <a:rPr lang="fi-FI" sz="1000" dirty="0" err="1">
                <a:solidFill>
                  <a:schemeClr val="bg1"/>
                </a:solidFill>
              </a:rPr>
              <a:t>our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sustainability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work</a:t>
            </a:r>
            <a:r>
              <a:rPr lang="fi-FI" sz="1000" dirty="0">
                <a:solidFill>
                  <a:schemeClr val="bg1"/>
                </a:solidFill>
              </a:rPr>
              <a:t>. Tell us </a:t>
            </a:r>
            <a:r>
              <a:rPr lang="fi-FI" sz="1000" dirty="0" err="1">
                <a:solidFill>
                  <a:schemeClr val="bg1"/>
                </a:solidFill>
              </a:rPr>
              <a:t>what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could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do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better</a:t>
            </a:r>
            <a:r>
              <a:rPr lang="fi-FI" sz="1000" dirty="0">
                <a:solidFill>
                  <a:schemeClr val="bg1"/>
                </a:solidFill>
              </a:rPr>
              <a:t>. Tell </a:t>
            </a:r>
            <a:r>
              <a:rPr lang="fi-FI" sz="1000" dirty="0" err="1">
                <a:solidFill>
                  <a:schemeClr val="bg1"/>
                </a:solidFill>
              </a:rPr>
              <a:t>others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when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have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done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well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11958B7-C652-CF49-89EB-D4EAE08C41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01837" y="8583417"/>
            <a:ext cx="2556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AIM TO DO BETTER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D448718-8EE7-1944-BB32-604E3606984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8839016"/>
            <a:ext cx="3108835" cy="78483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r"/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are</a:t>
            </a:r>
            <a:r>
              <a:rPr lang="fi-FI" sz="1000" dirty="0"/>
              <a:t> </a:t>
            </a:r>
            <a:r>
              <a:rPr lang="fi-FI" sz="1000" dirty="0" err="1"/>
              <a:t>committed</a:t>
            </a:r>
            <a:r>
              <a:rPr lang="fi-FI" sz="1000" dirty="0"/>
              <a:t> to </a:t>
            </a:r>
            <a:r>
              <a:rPr lang="fi-FI" sz="1000" dirty="0" err="1"/>
              <a:t>continuously</a:t>
            </a:r>
            <a:r>
              <a:rPr lang="fi-FI" sz="1000" dirty="0"/>
              <a:t> </a:t>
            </a:r>
            <a:r>
              <a:rPr lang="fi-FI" sz="1000" dirty="0" err="1"/>
              <a:t>improving</a:t>
            </a:r>
            <a:r>
              <a:rPr lang="fi-FI" sz="1000" dirty="0"/>
              <a:t> </a:t>
            </a:r>
            <a:r>
              <a:rPr lang="fi-FI" sz="1000" dirty="0" err="1"/>
              <a:t>our</a:t>
            </a:r>
            <a:r>
              <a:rPr lang="fi-FI" sz="1000" dirty="0"/>
              <a:t> </a:t>
            </a:r>
            <a:r>
              <a:rPr lang="fi-FI" sz="1000" dirty="0" err="1"/>
              <a:t>knowhow</a:t>
            </a:r>
            <a:r>
              <a:rPr lang="fi-FI" sz="1000" dirty="0"/>
              <a:t> on </a:t>
            </a:r>
            <a:r>
              <a:rPr lang="fi-FI" sz="1000" dirty="0" err="1"/>
              <a:t>all</a:t>
            </a:r>
            <a:r>
              <a:rPr lang="fi-FI" sz="1000" dirty="0"/>
              <a:t> </a:t>
            </a:r>
            <a:r>
              <a:rPr lang="fi-FI" sz="1000" dirty="0" err="1"/>
              <a:t>aspects</a:t>
            </a:r>
            <a:r>
              <a:rPr lang="fi-FI" sz="1000" dirty="0"/>
              <a:t> of </a:t>
            </a:r>
            <a:r>
              <a:rPr lang="fi-FI" sz="1000" dirty="0" err="1"/>
              <a:t>sustainability</a:t>
            </a:r>
            <a:r>
              <a:rPr lang="fi-FI" sz="1000" dirty="0"/>
              <a:t>. </a:t>
            </a:r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regularly</a:t>
            </a:r>
            <a:r>
              <a:rPr lang="fi-FI" sz="1000" dirty="0"/>
              <a:t> </a:t>
            </a:r>
            <a:r>
              <a:rPr lang="fi-FI" sz="1000" dirty="0" err="1"/>
              <a:t>train</a:t>
            </a:r>
            <a:r>
              <a:rPr lang="fi-FI" sz="1000" dirty="0"/>
              <a:t> </a:t>
            </a:r>
            <a:r>
              <a:rPr lang="fi-FI" sz="1000" dirty="0" err="1"/>
              <a:t>our</a:t>
            </a:r>
            <a:r>
              <a:rPr lang="fi-FI" sz="1000" dirty="0"/>
              <a:t> </a:t>
            </a:r>
            <a:r>
              <a:rPr lang="fi-FI" sz="1000" dirty="0" err="1"/>
              <a:t>staff</a:t>
            </a:r>
            <a:r>
              <a:rPr lang="fi-FI" sz="1000" dirty="0"/>
              <a:t> in </a:t>
            </a:r>
            <a:r>
              <a:rPr lang="fi-FI" sz="1000" dirty="0" err="1"/>
              <a:t>this</a:t>
            </a:r>
            <a:r>
              <a:rPr lang="fi-FI" sz="1000" dirty="0"/>
              <a:t> </a:t>
            </a:r>
            <a:r>
              <a:rPr lang="fi-FI" sz="1000" dirty="0" err="1"/>
              <a:t>field</a:t>
            </a:r>
            <a:r>
              <a:rPr lang="fi-FI" sz="1000" dirty="0"/>
              <a:t> and </a:t>
            </a:r>
            <a:r>
              <a:rPr lang="fi-FI" sz="1000" dirty="0" err="1"/>
              <a:t>tell</a:t>
            </a:r>
            <a:r>
              <a:rPr lang="fi-FI" sz="1000" dirty="0"/>
              <a:t> </a:t>
            </a:r>
            <a:r>
              <a:rPr lang="fi-FI" sz="1000" dirty="0" err="1"/>
              <a:t>our</a:t>
            </a:r>
            <a:r>
              <a:rPr lang="fi-FI" sz="1000" dirty="0"/>
              <a:t> </a:t>
            </a:r>
            <a:r>
              <a:rPr lang="fi-FI" sz="1000" dirty="0" err="1"/>
              <a:t>guests</a:t>
            </a:r>
            <a:r>
              <a:rPr lang="fi-FI" sz="1000" dirty="0"/>
              <a:t> </a:t>
            </a:r>
            <a:r>
              <a:rPr lang="fi-FI" sz="1000" dirty="0" err="1"/>
              <a:t>about</a:t>
            </a:r>
            <a:r>
              <a:rPr lang="fi-FI" sz="1000" dirty="0"/>
              <a:t> </a:t>
            </a:r>
            <a:r>
              <a:rPr lang="fi-FI" sz="1000" dirty="0" err="1"/>
              <a:t>the</a:t>
            </a:r>
            <a:r>
              <a:rPr lang="fi-FI" sz="1000" dirty="0"/>
              <a:t> </a:t>
            </a:r>
            <a:r>
              <a:rPr lang="fi-FI" sz="1000" dirty="0" err="1"/>
              <a:t>improvements</a:t>
            </a:r>
            <a:r>
              <a:rPr lang="fi-FI" sz="1000" dirty="0"/>
              <a:t> </a:t>
            </a:r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make</a:t>
            </a:r>
            <a:r>
              <a:rPr lang="fi-FI" sz="1000" dirty="0"/>
              <a:t>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D5C9630-4483-2D4A-9C9D-090C4D0F151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88108" y="3812545"/>
            <a:ext cx="2712910" cy="323552"/>
          </a:xfrm>
          <a:prstGeom prst="rect">
            <a:avLst/>
          </a:prstGeom>
        </p:spPr>
        <p:txBody>
          <a:bodyPr wrap="square" lIns="0" tIns="0" rIns="90000" bIns="0" rtlCol="0" anchor="ctr">
            <a:noAutofit/>
          </a:bodyPr>
          <a:lstStyle/>
          <a:p>
            <a:pPr algn="r"/>
            <a:r>
              <a:rPr lang="fi-FI" sz="1300" spc="120" dirty="0">
                <a:solidFill>
                  <a:schemeClr val="bg1"/>
                </a:solidFill>
                <a:latin typeface="+mj-lt"/>
              </a:rPr>
              <a:t>WHAT WE PROMISE TO DO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263D91-6548-2040-8D55-B4B0F2A5A72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104799" y="9861829"/>
            <a:ext cx="2517164" cy="52340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>
              <a:lnSpc>
                <a:spcPts val="860"/>
              </a:lnSpc>
            </a:pPr>
            <a:r>
              <a:rPr lang="en-US" sz="900" spc="30" dirty="0">
                <a:solidFill>
                  <a:schemeClr val="bg1"/>
                </a:solidFill>
                <a:latin typeface="+mj-lt"/>
              </a:rPr>
              <a:t>The Green Key award is the leading standard for excellence in the field of environmental responsibility and sustainable operation within the tourism industry.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There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are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over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 8300 Green Key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certified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establishments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 in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over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 80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countries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. Read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more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: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greenkey.global</a:t>
            </a:r>
            <a:endParaRPr lang="fi-FI" sz="900" spc="30" dirty="0">
              <a:solidFill>
                <a:schemeClr val="bg1"/>
              </a:solidFill>
              <a:latin typeface="+mj-lt"/>
              <a:ea typeface="Calibri Light" panose="020F0302020204030204"/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628829-EC16-4A7E-5ADF-818811EB8C90}"/>
              </a:ext>
            </a:extLst>
          </p:cNvPr>
          <p:cNvSpPr txBox="1">
            <a:spLocks/>
          </p:cNvSpPr>
          <p:nvPr/>
        </p:nvSpPr>
        <p:spPr>
          <a:xfrm>
            <a:off x="1179802" y="9884042"/>
            <a:ext cx="1502035" cy="442788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fi-FI" sz="900" dirty="0" err="1">
                <a:solidFill>
                  <a:schemeClr val="accent1"/>
                </a:solidFill>
              </a:rPr>
              <a:t>Add</a:t>
            </a:r>
            <a:r>
              <a:rPr lang="fi-FI" sz="900" dirty="0">
                <a:solidFill>
                  <a:schemeClr val="accent1"/>
                </a:solidFill>
              </a:rPr>
              <a:t> </a:t>
            </a:r>
            <a:r>
              <a:rPr lang="fi-FI" sz="900" dirty="0" err="1">
                <a:solidFill>
                  <a:schemeClr val="accent1"/>
                </a:solidFill>
              </a:rPr>
              <a:t>company</a:t>
            </a:r>
            <a:r>
              <a:rPr lang="fi-FI" sz="900" dirty="0">
                <a:solidFill>
                  <a:schemeClr val="accent1"/>
                </a:solidFill>
              </a:rPr>
              <a:t> logo </a:t>
            </a:r>
            <a:r>
              <a:rPr lang="fi-FI" sz="900" dirty="0" err="1">
                <a:solidFill>
                  <a:schemeClr val="accent1"/>
                </a:solidFill>
              </a:rPr>
              <a:t>here</a:t>
            </a:r>
            <a:endParaRPr lang="en-FI" sz="900" dirty="0">
              <a:solidFill>
                <a:schemeClr val="accent1"/>
              </a:solidFill>
            </a:endParaRPr>
          </a:p>
        </p:txBody>
      </p:sp>
      <p:pic>
        <p:nvPicPr>
          <p:cNvPr id="31" name="Picture 3">
            <a:extLst>
              <a:ext uri="{FF2B5EF4-FFF2-40B4-BE49-F238E27FC236}">
                <a16:creationId xmlns:a16="http://schemas.microsoft.com/office/drawing/2014/main" id="{110EB51E-211E-2D2E-CA33-27A99972BD8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6764485" y="9884042"/>
            <a:ext cx="337546" cy="417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85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oG">
      <a:dk1>
        <a:srgbClr val="000000"/>
      </a:dk1>
      <a:lt1>
        <a:srgbClr val="FFFFFF"/>
      </a:lt1>
      <a:dk2>
        <a:srgbClr val="36AFC8"/>
      </a:dk2>
      <a:lt2>
        <a:srgbClr val="DAEDF3"/>
      </a:lt2>
      <a:accent1>
        <a:srgbClr val="0066CC"/>
      </a:accent1>
      <a:accent2>
        <a:srgbClr val="0070E3"/>
      </a:accent2>
      <a:accent3>
        <a:srgbClr val="36B0C9"/>
      </a:accent3>
      <a:accent4>
        <a:srgbClr val="3BB573"/>
      </a:accent4>
      <a:accent5>
        <a:srgbClr val="00A857"/>
      </a:accent5>
      <a:accent6>
        <a:srgbClr val="008E48"/>
      </a:accent6>
      <a:hlink>
        <a:srgbClr val="000000"/>
      </a:hlink>
      <a:folHlink>
        <a:srgbClr val="0000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0dc143b-05f3-448a-9511-bc58c4911f9b">
      <Terms xmlns="http://schemas.microsoft.com/office/infopath/2007/PartnerControls"/>
    </lcf76f155ced4ddcb4097134ff3c332f>
    <TaxCatchAll xmlns="c925714a-7be3-495a-aa11-d62572a78ed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191949A167F354688DB62D5B822772B" ma:contentTypeVersion="20" ma:contentTypeDescription="Luo uusi asiakirja." ma:contentTypeScope="" ma:versionID="fec75485a4a56a6d9040548736ccef6c">
  <xsd:schema xmlns:xsd="http://www.w3.org/2001/XMLSchema" xmlns:xs="http://www.w3.org/2001/XMLSchema" xmlns:p="http://schemas.microsoft.com/office/2006/metadata/properties" xmlns:ns2="50dc143b-05f3-448a-9511-bc58c4911f9b" xmlns:ns3="c925714a-7be3-495a-aa11-d62572a78ed8" targetNamespace="http://schemas.microsoft.com/office/2006/metadata/properties" ma:root="true" ma:fieldsID="ac071848ca574c8a3032d3a4799a3a01" ns2:_="" ns3:_="">
    <xsd:import namespace="50dc143b-05f3-448a-9511-bc58c4911f9b"/>
    <xsd:import namespace="c925714a-7be3-495a-aa11-d62572a78e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dc143b-05f3-448a-9511-bc58c4911f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Kuvien tunnisteet" ma:readOnly="false" ma:fieldId="{5cf76f15-5ced-4ddc-b409-7134ff3c332f}" ma:taxonomyMulti="true" ma:sspId="b11dd811-a582-4278-a84e-71742119dc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25714a-7be3-495a-aa11-d62572a78ed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4c1708f-680c-4039-854c-4c8627dbbe14}" ma:internalName="TaxCatchAll" ma:showField="CatchAllData" ma:web="c925714a-7be3-495a-aa11-d62572a78e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E966738-9BEF-494C-8B6B-77A01E31ACF6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c925714a-7be3-495a-aa11-d62572a78ed8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50dc143b-05f3-448a-9511-bc58c4911f9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A0BF4C4-011C-42FA-90B8-682B4B52A5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A895296-9C6F-4150-87DC-5AC65EDCEC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dc143b-05f3-448a-9511-bc58c4911f9b"/>
    <ds:schemaRef ds:uri="c925714a-7be3-495a-aa11-d62572a78e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3378</TotalTime>
  <Words>403</Words>
  <Application>Microsoft Office PowerPoint</Application>
  <PresentationFormat>Mukautettu</PresentationFormat>
  <Paragraphs>22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 Theme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Anri Veisterä</dc:creator>
  <cp:lastModifiedBy>Anri Veisterä</cp:lastModifiedBy>
  <cp:revision>367</cp:revision>
  <dcterms:created xsi:type="dcterms:W3CDTF">2021-08-10T08:34:37Z</dcterms:created>
  <dcterms:modified xsi:type="dcterms:W3CDTF">2026-01-20T09:37:22Z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0x0101002191949A167F354688DB62D5B822772B</vt:lpwstr>
  </property>
  <property fmtid="{D5CDD505-2E9C-101B-9397-08002B2CF9AE}" pid="3" name="MediaServiceImageTags">
    <vt:lpwstr/>
  </property>
</Properties>
</file>