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87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E32"/>
    <a:srgbClr val="00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AA0731-E544-DBC5-278B-1FF9E5C5185B}" v="5" dt="2026-01-20T09:38:55.2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40" autoAdjust="0"/>
    <p:restoredTop sz="96327"/>
  </p:normalViewPr>
  <p:slideViewPr>
    <p:cSldViewPr snapToGrid="0" snapToObjects="1">
      <p:cViewPr>
        <p:scale>
          <a:sx n="245" d="100"/>
          <a:sy n="245" d="100"/>
        </p:scale>
        <p:origin x="-1160" y="-11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7" d="100"/>
          <a:sy n="107" d="100"/>
        </p:scale>
        <p:origin x="4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Friman" userId="S::ida@goinggreen.fi::c82f82aa-715d-4801-a5d6-df111b41cb81" providerId="AD" clId="Web-{5AAA0731-E544-DBC5-278B-1FF9E5C5185B}"/>
    <pc:docChg chg="modSld">
      <pc:chgData name="Ida Friman" userId="S::ida@goinggreen.fi::c82f82aa-715d-4801-a5d6-df111b41cb81" providerId="AD" clId="Web-{5AAA0731-E544-DBC5-278B-1FF9E5C5185B}" dt="2026-01-20T09:38:54.179" v="3" actId="20577"/>
      <pc:docMkLst>
        <pc:docMk/>
      </pc:docMkLst>
      <pc:sldChg chg="modSp">
        <pc:chgData name="Ida Friman" userId="S::ida@goinggreen.fi::c82f82aa-715d-4801-a5d6-df111b41cb81" providerId="AD" clId="Web-{5AAA0731-E544-DBC5-278B-1FF9E5C5185B}" dt="2026-01-20T09:38:54.179" v="3" actId="20577"/>
        <pc:sldMkLst>
          <pc:docMk/>
          <pc:sldMk cId="84585800" sldId="256"/>
        </pc:sldMkLst>
        <pc:spChg chg="mod">
          <ac:chgData name="Ida Friman" userId="S::ida@goinggreen.fi::c82f82aa-715d-4801-a5d6-df111b41cb81" providerId="AD" clId="Web-{5AAA0731-E544-DBC5-278B-1FF9E5C5185B}" dt="2026-01-20T09:38:54.179" v="3" actId="20577"/>
          <ac:spMkLst>
            <pc:docMk/>
            <pc:sldMk cId="84585800" sldId="256"/>
            <ac:spMk id="10" creationId="{EF010702-E0EC-04B3-BBAA-6E7A2CD4AA0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BD53-D462-9042-A42A-E5CBF824FCEF}" type="datetimeFigureOut">
              <a:rPr lang="en-FI"/>
              <a:t>01/20/2026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41422-88D4-B04F-9F15-A673859BD8A0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4870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ä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26E6-8081-46FB-854C-62E67F01B116}" type="datetime1">
              <a:rPr lang="fi-FI" smtClean="0"/>
              <a:t>20.1.2026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E3E-891D-1E4E-B2AE-2AA1D51EC8F2}" type="slidenum">
              <a:rPr lang="en-FI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9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blue sky with a lake and trees&#10;&#10;Description automatically generated">
            <a:extLst>
              <a:ext uri="{FF2B5EF4-FFF2-40B4-BE49-F238E27FC236}">
                <a16:creationId xmlns:a16="http://schemas.microsoft.com/office/drawing/2014/main" id="{6F23760F-6E19-A28E-A53C-B0C846E9EBD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12734" b="3351"/>
          <a:stretch/>
        </p:blipFill>
        <p:spPr>
          <a:xfrm>
            <a:off x="-18163" y="-9144"/>
            <a:ext cx="7596000" cy="42390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FFC2AD7-BA99-D5B8-86AC-9DB2CE1F8FF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34289" y="79042"/>
            <a:ext cx="230400" cy="1382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20A2A5-42F9-B775-05BE-BF556E3D58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493062" y="3593827"/>
            <a:ext cx="1162498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bg1">
                    <a:alpha val="80000"/>
                  </a:schemeClr>
                </a:solidFill>
                <a:effectLst/>
              </a:rPr>
              <a:t>Photo: Thomas Kast, Business Finland</a:t>
            </a:r>
            <a:endParaRPr lang="en-FI" sz="50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F1B4CF-24A6-8922-ACC0-5A586C3ACAD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531878" y="4728017"/>
            <a:ext cx="1233030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tx1">
                    <a:alpha val="50000"/>
                  </a:schemeClr>
                </a:solidFill>
                <a:effectLst/>
              </a:rPr>
              <a:t>Graphic design: Mielikuvitustoimisto Oy</a:t>
            </a:r>
            <a:endParaRPr lang="en-FI" sz="500">
              <a:solidFill>
                <a:schemeClr val="tx1">
                  <a:alpha val="50000"/>
                </a:schemeClr>
              </a:solidFill>
            </a:endParaRPr>
          </a:p>
        </p:txBody>
      </p:sp>
      <p:pic>
        <p:nvPicPr>
          <p:cNvPr id="9" name="Picture 32">
            <a:extLst>
              <a:ext uri="{FF2B5EF4-FFF2-40B4-BE49-F238E27FC236}">
                <a16:creationId xmlns:a16="http://schemas.microsoft.com/office/drawing/2014/main" id="{D4AE0416-5295-DD1B-4CC5-E77BB2C8906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780503" y="1743385"/>
            <a:ext cx="820687" cy="101549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17326DD-06B3-3446-9457-BB8D467203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4623" y="1703529"/>
            <a:ext cx="5071214" cy="143661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fi-FI" sz="4400" spc="150" dirty="0" err="1">
                <a:solidFill>
                  <a:schemeClr val="bg1"/>
                </a:solidFill>
              </a:rPr>
              <a:t>Tack</a:t>
            </a:r>
            <a:r>
              <a:rPr lang="fi-FI" sz="4400" spc="150" dirty="0">
                <a:solidFill>
                  <a:schemeClr val="bg1"/>
                </a:solidFill>
              </a:rPr>
              <a:t> för </a:t>
            </a:r>
            <a:r>
              <a:rPr lang="fi-FI" sz="4400" spc="150" dirty="0" err="1">
                <a:solidFill>
                  <a:schemeClr val="bg1"/>
                </a:solidFill>
              </a:rPr>
              <a:t>att</a:t>
            </a:r>
            <a:r>
              <a:rPr lang="fi-FI" sz="4400" spc="150" dirty="0">
                <a:solidFill>
                  <a:schemeClr val="bg1"/>
                </a:solidFill>
              </a:rPr>
              <a:t> du </a:t>
            </a:r>
            <a:r>
              <a:rPr lang="fi-FI" sz="4400" spc="150" dirty="0" err="1">
                <a:solidFill>
                  <a:schemeClr val="bg1"/>
                </a:solidFill>
              </a:rPr>
              <a:t>har</a:t>
            </a:r>
            <a:r>
              <a:rPr lang="fi-FI" sz="4400" spc="150" dirty="0">
                <a:solidFill>
                  <a:schemeClr val="bg1"/>
                </a:solidFill>
              </a:rPr>
              <a:t> </a:t>
            </a:r>
            <a:r>
              <a:rPr lang="fi-FI" sz="4400" spc="150" dirty="0" err="1">
                <a:solidFill>
                  <a:schemeClr val="bg1"/>
                </a:solidFill>
              </a:rPr>
              <a:t>valt</a:t>
            </a:r>
            <a:r>
              <a:rPr lang="fi-FI" sz="4400" spc="150" dirty="0">
                <a:solidFill>
                  <a:schemeClr val="bg1"/>
                </a:solidFill>
              </a:rPr>
              <a:t> ett Green Key </a:t>
            </a:r>
            <a:r>
              <a:rPr lang="fi-FI" sz="4400" spc="150" dirty="0" err="1">
                <a:solidFill>
                  <a:schemeClr val="bg1"/>
                </a:solidFill>
              </a:rPr>
              <a:t>certifierat</a:t>
            </a:r>
            <a:r>
              <a:rPr lang="fi-FI" sz="4400" spc="150" dirty="0">
                <a:solidFill>
                  <a:schemeClr val="bg1"/>
                </a:solidFill>
              </a:rPr>
              <a:t> </a:t>
            </a:r>
            <a:r>
              <a:rPr lang="fi-FI" sz="4400" spc="150" dirty="0" err="1">
                <a:solidFill>
                  <a:schemeClr val="bg1"/>
                </a:solidFill>
              </a:rPr>
              <a:t>logi</a:t>
            </a:r>
            <a:r>
              <a:rPr lang="fi-FI" sz="4400" spc="15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E35E1-4868-1A4C-B6BE-8773A07F72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79837" y="3742268"/>
            <a:ext cx="3779838" cy="69495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AD9C9C-F6A6-1E4B-BE36-D41D07FEF2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8" y="3816243"/>
            <a:ext cx="3203227" cy="323552"/>
          </a:xfrm>
          <a:prstGeom prst="rect">
            <a:avLst/>
          </a:prstGeom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fi-FI" sz="1300" spc="120" dirty="0">
                <a:solidFill>
                  <a:schemeClr val="bg1"/>
                </a:solidFill>
                <a:latin typeface="+mj-lt"/>
              </a:rPr>
              <a:t>VAD DU KAN GÖRA</a:t>
            </a:r>
            <a:endParaRPr lang="fi-FI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4E283-43A9-204F-8CCE-FE8379282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9" y="4621032"/>
            <a:ext cx="3085483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Upptäck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provsmaka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bli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förtjust</a:t>
            </a:r>
            <a:r>
              <a:rPr lang="fi-FI" sz="1000" dirty="0">
                <a:solidFill>
                  <a:schemeClr val="bg1"/>
                </a:solidFill>
              </a:rPr>
              <a:t> i </a:t>
            </a:r>
            <a:r>
              <a:rPr lang="fi-FI" sz="1000" dirty="0" err="1">
                <a:solidFill>
                  <a:schemeClr val="bg1"/>
                </a:solidFill>
              </a:rPr>
              <a:t>lokala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delikatesser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souvenirer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välj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produkter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har</a:t>
            </a:r>
            <a:r>
              <a:rPr lang="fi-FI" sz="1000" dirty="0">
                <a:solidFill>
                  <a:schemeClr val="bg1"/>
                </a:solidFill>
              </a:rPr>
              <a:t> en </a:t>
            </a:r>
            <a:r>
              <a:rPr lang="fi-FI" sz="1000" dirty="0" err="1">
                <a:solidFill>
                  <a:schemeClr val="bg1"/>
                </a:solidFill>
              </a:rPr>
              <a:t>förbindelse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den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lokala</a:t>
            </a:r>
            <a:r>
              <a:rPr lang="fi-FI" sz="1000" dirty="0">
                <a:solidFill>
                  <a:schemeClr val="bg1"/>
                </a:solidFill>
              </a:rPr>
              <a:t> ekonomin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kulturen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Besök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lokala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sevärdheter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delta i </a:t>
            </a:r>
            <a:r>
              <a:rPr lang="fi-FI" sz="1000" dirty="0" err="1">
                <a:solidFill>
                  <a:schemeClr val="bg1"/>
                </a:solidFill>
              </a:rPr>
              <a:t>aktiviteterna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inom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området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23ED2-E371-9C46-A863-81B8BDB443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9837" y="4365433"/>
            <a:ext cx="216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HANDLA LOKALT</a:t>
            </a:r>
            <a:endParaRPr lang="fi-FI" sz="1000" spc="300" dirty="0"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2408A-9294-1A4D-B9BA-83732449E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1791" y="4621032"/>
            <a:ext cx="3189227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använder</a:t>
            </a:r>
            <a:r>
              <a:rPr lang="fi-FI" sz="1000" dirty="0"/>
              <a:t> </a:t>
            </a:r>
            <a:r>
              <a:rPr lang="fi-FI" sz="1000" dirty="0" err="1"/>
              <a:t>lokalt</a:t>
            </a:r>
            <a:r>
              <a:rPr lang="fi-FI" sz="1000" dirty="0"/>
              <a:t> </a:t>
            </a:r>
            <a:r>
              <a:rPr lang="fi-FI" sz="1000" dirty="0" err="1"/>
              <a:t>producerade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organiska</a:t>
            </a:r>
            <a:r>
              <a:rPr lang="fi-FI" sz="1000" dirty="0"/>
              <a:t> </a:t>
            </a:r>
            <a:r>
              <a:rPr lang="fi-FI" sz="1000" dirty="0" err="1"/>
              <a:t>ingredienser</a:t>
            </a:r>
            <a:r>
              <a:rPr lang="fi-FI" sz="1000" dirty="0"/>
              <a:t>, </a:t>
            </a:r>
            <a:r>
              <a:rPr lang="fi-FI" sz="1000" dirty="0" err="1"/>
              <a:t>produkter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service</a:t>
            </a:r>
            <a:r>
              <a:rPr lang="fi-FI" sz="1000" dirty="0"/>
              <a:t>. Vi </a:t>
            </a:r>
            <a:r>
              <a:rPr lang="fi-FI" sz="1000" dirty="0" err="1"/>
              <a:t>markerar</a:t>
            </a:r>
            <a:r>
              <a:rPr lang="fi-FI" sz="1000" dirty="0"/>
              <a:t> </a:t>
            </a:r>
            <a:r>
              <a:rPr lang="fi-FI" sz="1000" dirty="0" err="1"/>
              <a:t>dem</a:t>
            </a:r>
            <a:r>
              <a:rPr lang="fi-FI" sz="1000" dirty="0"/>
              <a:t> </a:t>
            </a:r>
            <a:r>
              <a:rPr lang="fi-FI" sz="1000" dirty="0" err="1"/>
              <a:t>tydligt</a:t>
            </a:r>
            <a:r>
              <a:rPr lang="fi-FI" sz="1000" dirty="0"/>
              <a:t> </a:t>
            </a:r>
            <a:r>
              <a:rPr lang="fi-FI" sz="1000" dirty="0" err="1"/>
              <a:t>så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det</a:t>
            </a:r>
            <a:r>
              <a:rPr lang="fi-FI" sz="1000" dirty="0"/>
              <a:t> </a:t>
            </a:r>
            <a:r>
              <a:rPr lang="fi-FI" sz="1000" dirty="0" err="1"/>
              <a:t>är</a:t>
            </a:r>
            <a:r>
              <a:rPr lang="fi-FI" sz="1000" dirty="0"/>
              <a:t> </a:t>
            </a:r>
            <a:r>
              <a:rPr lang="fi-FI" sz="1000" dirty="0" err="1"/>
              <a:t>lätt</a:t>
            </a:r>
            <a:r>
              <a:rPr lang="fi-FI" sz="1000" dirty="0"/>
              <a:t> för </a:t>
            </a:r>
            <a:r>
              <a:rPr lang="fi-FI" sz="1000" dirty="0" err="1"/>
              <a:t>dig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märka</a:t>
            </a:r>
            <a:r>
              <a:rPr lang="fi-FI" sz="1000" dirty="0"/>
              <a:t> dem. Vi </a:t>
            </a:r>
            <a:r>
              <a:rPr lang="fi-FI" sz="1000" dirty="0" err="1"/>
              <a:t>strävar</a:t>
            </a:r>
            <a:r>
              <a:rPr lang="fi-FI" sz="1000" dirty="0"/>
              <a:t> </a:t>
            </a:r>
            <a:r>
              <a:rPr lang="fi-FI" sz="1000" dirty="0" err="1"/>
              <a:t>efter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förstyrka</a:t>
            </a:r>
            <a:r>
              <a:rPr lang="fi-FI" sz="1000" dirty="0"/>
              <a:t> </a:t>
            </a:r>
            <a:r>
              <a:rPr lang="fi-FI" sz="1000" dirty="0" err="1"/>
              <a:t>den</a:t>
            </a:r>
            <a:r>
              <a:rPr lang="fi-FI" sz="1000" dirty="0"/>
              <a:t> </a:t>
            </a:r>
            <a:r>
              <a:rPr lang="fi-FI" sz="1000" dirty="0" err="1"/>
              <a:t>lokala</a:t>
            </a:r>
            <a:r>
              <a:rPr lang="fi-FI" sz="1000" dirty="0"/>
              <a:t> ekonomin </a:t>
            </a:r>
            <a:r>
              <a:rPr lang="fi-FI" sz="1000" dirty="0" err="1"/>
              <a:t>genom</a:t>
            </a:r>
            <a:r>
              <a:rPr lang="fi-FI" sz="1000" dirty="0"/>
              <a:t> </a:t>
            </a:r>
            <a:r>
              <a:rPr lang="fi-FI" sz="1000" dirty="0" err="1"/>
              <a:t>våra</a:t>
            </a:r>
            <a:r>
              <a:rPr lang="fi-FI" sz="1000" dirty="0"/>
              <a:t> </a:t>
            </a:r>
            <a:r>
              <a:rPr lang="fi-FI" sz="1000" dirty="0" err="1"/>
              <a:t>inköp</a:t>
            </a:r>
            <a:r>
              <a:rPr lang="fi-FI" sz="1000" dirty="0"/>
              <a:t>.</a:t>
            </a:r>
          </a:p>
          <a:p>
            <a:pPr algn="r"/>
            <a:endParaRPr lang="fi-FI" sz="9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ACC2A4-AD8C-6648-ACA5-32FCF54C7C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9165" y="5665298"/>
            <a:ext cx="3085482" cy="662156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Stäng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alltid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kranen</a:t>
            </a:r>
            <a:r>
              <a:rPr lang="fi-FI" sz="1000" dirty="0">
                <a:solidFill>
                  <a:schemeClr val="bg1"/>
                </a:solidFill>
              </a:rPr>
              <a:t> 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vattnet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inte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behöver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rinna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Om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vädrar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lämna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inte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fönstret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öppet</a:t>
            </a:r>
            <a:r>
              <a:rPr lang="fi-FI" sz="1000" dirty="0">
                <a:solidFill>
                  <a:schemeClr val="bg1"/>
                </a:solidFill>
              </a:rPr>
              <a:t> för </a:t>
            </a:r>
            <a:r>
              <a:rPr lang="fi-FI" sz="1000" dirty="0" err="1">
                <a:solidFill>
                  <a:schemeClr val="bg1"/>
                </a:solidFill>
              </a:rPr>
              <a:t>länge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Använd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samma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handduk</a:t>
            </a:r>
            <a:r>
              <a:rPr lang="fi-FI" sz="1000" dirty="0">
                <a:solidFill>
                  <a:schemeClr val="bg1"/>
                </a:solidFill>
              </a:rPr>
              <a:t> i </a:t>
            </a:r>
            <a:r>
              <a:rPr lang="fi-FI" sz="1000" dirty="0" err="1">
                <a:solidFill>
                  <a:schemeClr val="bg1"/>
                </a:solidFill>
              </a:rPr>
              <a:t>flera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dagar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Släck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alltid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lamporna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elektroniska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apparaterna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lämnar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rummet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D5376C-7CA8-E745-A59D-4DF281B52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19837" y="5400878"/>
            <a:ext cx="432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SPARA ENERGI OCH VATTEN</a:t>
            </a:r>
            <a:endParaRPr lang="fi-FI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3B93CE-9AB5-764A-8280-771EE47A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5665298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granskar</a:t>
            </a:r>
            <a:r>
              <a:rPr lang="fi-FI" sz="1000" dirty="0"/>
              <a:t> </a:t>
            </a:r>
            <a:r>
              <a:rPr lang="fi-FI" sz="1000" dirty="0" err="1"/>
              <a:t>vårt</a:t>
            </a:r>
            <a:r>
              <a:rPr lang="fi-FI" sz="1000" dirty="0"/>
              <a:t> </a:t>
            </a:r>
            <a:r>
              <a:rPr lang="fi-FI" sz="1000" dirty="0" err="1"/>
              <a:t>bruk</a:t>
            </a:r>
            <a:r>
              <a:rPr lang="fi-FI" sz="1000" dirty="0"/>
              <a:t> av </a:t>
            </a:r>
            <a:r>
              <a:rPr lang="fi-FI" sz="1000" dirty="0" err="1"/>
              <a:t>vatten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energi</a:t>
            </a:r>
            <a:r>
              <a:rPr lang="fi-FI" sz="1000" dirty="0"/>
              <a:t> </a:t>
            </a:r>
            <a:r>
              <a:rPr lang="fi-FI" sz="1000" dirty="0" err="1"/>
              <a:t>regelbundet</a:t>
            </a:r>
            <a:r>
              <a:rPr lang="fi-FI" sz="1000" dirty="0"/>
              <a:t>, </a:t>
            </a:r>
            <a:r>
              <a:rPr lang="fi-FI" sz="1000" dirty="0" err="1"/>
              <a:t>och</a:t>
            </a:r>
            <a:r>
              <a:rPr lang="fi-FI" sz="1000" dirty="0"/>
              <a:t>  </a:t>
            </a:r>
            <a:r>
              <a:rPr lang="fi-FI" sz="1000" dirty="0" err="1"/>
              <a:t>letar</a:t>
            </a:r>
            <a:r>
              <a:rPr lang="fi-FI" sz="1000" dirty="0"/>
              <a:t> </a:t>
            </a:r>
            <a:r>
              <a:rPr lang="fi-FI" sz="1000" dirty="0" err="1"/>
              <a:t>fortfarande</a:t>
            </a:r>
            <a:r>
              <a:rPr lang="fi-FI" sz="1000" dirty="0"/>
              <a:t> </a:t>
            </a:r>
            <a:r>
              <a:rPr lang="fi-FI" sz="1000" dirty="0" err="1"/>
              <a:t>efter</a:t>
            </a:r>
            <a:r>
              <a:rPr lang="fi-FI" sz="1000" dirty="0"/>
              <a:t> </a:t>
            </a:r>
            <a:r>
              <a:rPr lang="fi-FI" sz="1000" dirty="0" err="1"/>
              <a:t>sätt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använda</a:t>
            </a:r>
            <a:r>
              <a:rPr lang="fi-FI" sz="1000" dirty="0"/>
              <a:t> </a:t>
            </a:r>
            <a:r>
              <a:rPr lang="fi-FI" sz="1000" dirty="0" err="1"/>
              <a:t>resurser</a:t>
            </a:r>
            <a:r>
              <a:rPr lang="fi-FI" sz="1000" dirty="0"/>
              <a:t> </a:t>
            </a:r>
            <a:r>
              <a:rPr lang="fi-FI" sz="1000" dirty="0" err="1"/>
              <a:t>mera</a:t>
            </a:r>
            <a:r>
              <a:rPr lang="fi-FI" sz="1000" dirty="0"/>
              <a:t> </a:t>
            </a:r>
            <a:r>
              <a:rPr lang="fi-FI" sz="1000" dirty="0" err="1"/>
              <a:t>effektivt</a:t>
            </a:r>
            <a:r>
              <a:rPr lang="fi-FI" sz="1000" dirty="0"/>
              <a:t>. </a:t>
            </a:r>
            <a:r>
              <a:rPr lang="fi-FI" sz="1000" dirty="0" err="1"/>
              <a:t>När</a:t>
            </a:r>
            <a:r>
              <a:rPr lang="fi-FI" sz="1000" dirty="0"/>
              <a:t> </a:t>
            </a:r>
            <a:r>
              <a:rPr lang="fi-FI" sz="1000" dirty="0" err="1"/>
              <a:t>det</a:t>
            </a:r>
            <a:r>
              <a:rPr lang="fi-FI" sz="1000" dirty="0"/>
              <a:t> </a:t>
            </a:r>
            <a:r>
              <a:rPr lang="fi-FI" sz="1000" dirty="0" err="1"/>
              <a:t>är</a:t>
            </a:r>
            <a:r>
              <a:rPr lang="fi-FI" sz="1000" dirty="0"/>
              <a:t> </a:t>
            </a:r>
            <a:r>
              <a:rPr lang="fi-FI" sz="1000" dirty="0" err="1"/>
              <a:t>möjligt</a:t>
            </a:r>
            <a:r>
              <a:rPr lang="fi-FI" sz="1000" dirty="0"/>
              <a:t>, </a:t>
            </a:r>
            <a:r>
              <a:rPr lang="fi-FI" sz="1000" dirty="0" err="1"/>
              <a:t>använder</a:t>
            </a:r>
            <a:r>
              <a:rPr lang="fi-FI" sz="1000" dirty="0"/>
              <a:t> vi </a:t>
            </a:r>
            <a:r>
              <a:rPr lang="fi-FI" sz="1000" dirty="0" err="1"/>
              <a:t>förnybar</a:t>
            </a:r>
            <a:r>
              <a:rPr lang="fi-FI" sz="1000" dirty="0"/>
              <a:t> </a:t>
            </a:r>
            <a:r>
              <a:rPr lang="fi-FI" sz="1000" dirty="0" err="1"/>
              <a:t>energi</a:t>
            </a:r>
            <a:r>
              <a:rPr lang="fi-FI" sz="1000" dirty="0"/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097687-9B51-BD4F-92D1-6AE50B78D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3" y="6716493"/>
            <a:ext cx="3000781" cy="671807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Ta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bara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som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orkar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äta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på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tallriken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Sortera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ditt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avfall</a:t>
            </a:r>
            <a:r>
              <a:rPr lang="fi-FI" sz="1000" dirty="0">
                <a:solidFill>
                  <a:schemeClr val="bg1"/>
                </a:solidFill>
              </a:rPr>
              <a:t> i </a:t>
            </a:r>
            <a:r>
              <a:rPr lang="fi-FI" sz="1000" dirty="0" err="1">
                <a:solidFill>
                  <a:schemeClr val="bg1"/>
                </a:solidFill>
              </a:rPr>
              <a:t>soptunnorna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antingen</a:t>
            </a:r>
            <a:r>
              <a:rPr lang="fi-FI" sz="1000" dirty="0">
                <a:solidFill>
                  <a:schemeClr val="bg1"/>
                </a:solidFill>
              </a:rPr>
              <a:t> i </a:t>
            </a:r>
            <a:r>
              <a:rPr lang="fi-FI" sz="1000" dirty="0" err="1">
                <a:solidFill>
                  <a:schemeClr val="bg1"/>
                </a:solidFill>
              </a:rPr>
              <a:t>ditt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rum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eller</a:t>
            </a:r>
            <a:r>
              <a:rPr lang="fi-FI" sz="1000" dirty="0">
                <a:solidFill>
                  <a:schemeClr val="bg1"/>
                </a:solidFill>
              </a:rPr>
              <a:t> i </a:t>
            </a:r>
            <a:r>
              <a:rPr lang="fi-FI" sz="1000">
                <a:solidFill>
                  <a:schemeClr val="bg1"/>
                </a:solidFill>
              </a:rPr>
              <a:t>vår </a:t>
            </a:r>
            <a:r>
              <a:rPr lang="fi-FI" sz="1000" dirty="0" err="1">
                <a:solidFill>
                  <a:schemeClr val="bg1"/>
                </a:solidFill>
              </a:rPr>
              <a:t>återvinningspunkt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Lämna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farligt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avfall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på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bordet</a:t>
            </a:r>
            <a:r>
              <a:rPr lang="fi-FI" sz="1000" dirty="0">
                <a:solidFill>
                  <a:schemeClr val="bg1"/>
                </a:solidFill>
              </a:rPr>
              <a:t> i </a:t>
            </a:r>
            <a:r>
              <a:rPr lang="fi-FI" sz="1000" dirty="0" err="1">
                <a:solidFill>
                  <a:schemeClr val="bg1"/>
                </a:solidFill>
              </a:rPr>
              <a:t>ditt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rum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eller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receptionen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8C608-3AF4-CA4B-91C8-E05509769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83837" y="6461724"/>
            <a:ext cx="439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MINSKA AVFALL OCH ÅTERVINNA</a:t>
            </a:r>
            <a:endParaRPr lang="fi-FI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A5F332-C11B-ED41-900E-1E65AD719E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6716493"/>
            <a:ext cx="3108835" cy="646331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håller</a:t>
            </a:r>
            <a:r>
              <a:rPr lang="fi-FI" sz="1000" dirty="0"/>
              <a:t> </a:t>
            </a:r>
            <a:r>
              <a:rPr lang="fi-FI" sz="1000" dirty="0" err="1"/>
              <a:t>reda</a:t>
            </a:r>
            <a:r>
              <a:rPr lang="fi-FI" sz="1000" dirty="0"/>
              <a:t> </a:t>
            </a:r>
            <a:r>
              <a:rPr lang="fi-FI" sz="1000" dirty="0" err="1"/>
              <a:t>på</a:t>
            </a:r>
            <a:r>
              <a:rPr lang="fi-FI" sz="1000" dirty="0"/>
              <a:t> </a:t>
            </a:r>
            <a:r>
              <a:rPr lang="fi-FI" sz="1000" dirty="0" err="1"/>
              <a:t>hur</a:t>
            </a:r>
            <a:r>
              <a:rPr lang="fi-FI" sz="1000" dirty="0"/>
              <a:t> </a:t>
            </a:r>
            <a:r>
              <a:rPr lang="fi-FI" sz="1000" dirty="0" err="1"/>
              <a:t>mycket</a:t>
            </a:r>
            <a:r>
              <a:rPr lang="fi-FI" sz="1000" dirty="0"/>
              <a:t> </a:t>
            </a:r>
            <a:r>
              <a:rPr lang="fi-FI" sz="1000" dirty="0" err="1"/>
              <a:t>avfall</a:t>
            </a:r>
            <a:r>
              <a:rPr lang="fi-FI" sz="1000" dirty="0"/>
              <a:t> vi </a:t>
            </a:r>
            <a:r>
              <a:rPr lang="fi-FI" sz="1000" dirty="0" err="1"/>
              <a:t>producerar</a:t>
            </a:r>
            <a:r>
              <a:rPr lang="fi-FI" sz="1000" dirty="0"/>
              <a:t>,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försöker</a:t>
            </a:r>
            <a:r>
              <a:rPr lang="fi-FI" sz="1000" dirty="0"/>
              <a:t> </a:t>
            </a:r>
            <a:r>
              <a:rPr lang="fi-FI" sz="1000" dirty="0" err="1"/>
              <a:t>ständigt</a:t>
            </a:r>
            <a:r>
              <a:rPr lang="fi-FI" sz="1000" dirty="0"/>
              <a:t> </a:t>
            </a:r>
            <a:r>
              <a:rPr lang="fi-FI" sz="1000" dirty="0" err="1"/>
              <a:t>minska</a:t>
            </a:r>
            <a:r>
              <a:rPr lang="fi-FI" sz="1000" dirty="0"/>
              <a:t> </a:t>
            </a:r>
            <a:r>
              <a:rPr lang="fi-FI" sz="1000" dirty="0" err="1"/>
              <a:t>andelen</a:t>
            </a:r>
            <a:r>
              <a:rPr lang="fi-FI" sz="1000" dirty="0"/>
              <a:t> av </a:t>
            </a:r>
            <a:r>
              <a:rPr lang="fi-FI" sz="1000" dirty="0" err="1"/>
              <a:t>blandavfall</a:t>
            </a:r>
            <a:r>
              <a:rPr lang="fi-FI" sz="1000" dirty="0"/>
              <a:t> </a:t>
            </a:r>
            <a:r>
              <a:rPr lang="fi-FI" sz="1000" dirty="0" err="1"/>
              <a:t>genom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sortera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återvinna</a:t>
            </a:r>
            <a:r>
              <a:rPr lang="fi-FI" sz="1000" dirty="0"/>
              <a:t> </a:t>
            </a:r>
            <a:r>
              <a:rPr lang="fi-FI" sz="1000" dirty="0" err="1"/>
              <a:t>bättre</a:t>
            </a:r>
            <a:r>
              <a:rPr lang="fi-FI" sz="1000" dirty="0"/>
              <a:t>. Vi </a:t>
            </a:r>
            <a:r>
              <a:rPr lang="fi-FI" sz="1000" dirty="0" err="1"/>
              <a:t>granskar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strävar</a:t>
            </a:r>
            <a:r>
              <a:rPr lang="fi-FI" sz="1000" dirty="0"/>
              <a:t> </a:t>
            </a:r>
            <a:r>
              <a:rPr lang="fi-FI" sz="1000" dirty="0" err="1"/>
              <a:t>efter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skära</a:t>
            </a:r>
            <a:r>
              <a:rPr lang="fi-FI" sz="1000" dirty="0"/>
              <a:t> </a:t>
            </a:r>
            <a:r>
              <a:rPr lang="fi-FI" sz="1000" dirty="0" err="1"/>
              <a:t>ner</a:t>
            </a:r>
            <a:r>
              <a:rPr lang="fi-FI" sz="1000" dirty="0"/>
              <a:t> </a:t>
            </a:r>
            <a:r>
              <a:rPr lang="fi-FI" sz="1000" dirty="0" err="1"/>
              <a:t>livsmedelsförlust</a:t>
            </a:r>
            <a:r>
              <a:rPr lang="fi-FI" sz="1000" dirty="0"/>
              <a:t>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821876-6A22-C749-8C59-FA15B0C80D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4" y="7781047"/>
            <a:ext cx="3000780" cy="659633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Använd</a:t>
            </a:r>
            <a:r>
              <a:rPr lang="fi-FI" sz="1000" dirty="0">
                <a:solidFill>
                  <a:schemeClr val="bg1"/>
                </a:solidFill>
              </a:rPr>
              <a:t>  </a:t>
            </a:r>
            <a:r>
              <a:rPr lang="fi-FI" sz="1000" dirty="0" err="1">
                <a:solidFill>
                  <a:schemeClr val="bg1"/>
                </a:solidFill>
              </a:rPr>
              <a:t>tvättmedel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kosmetika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sparsamt</a:t>
            </a:r>
            <a:r>
              <a:rPr lang="fi-FI" sz="1000" dirty="0">
                <a:solidFill>
                  <a:schemeClr val="bg1"/>
                </a:solidFill>
              </a:rPr>
              <a:t>. Häll </a:t>
            </a:r>
            <a:r>
              <a:rPr lang="fi-FI" sz="1000" dirty="0" err="1">
                <a:solidFill>
                  <a:schemeClr val="bg1"/>
                </a:solidFill>
              </a:rPr>
              <a:t>aldrig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farliga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kemikalier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avloppet</a:t>
            </a:r>
            <a:r>
              <a:rPr lang="fi-FI" sz="1000" dirty="0">
                <a:solidFill>
                  <a:schemeClr val="bg1"/>
                </a:solidFill>
              </a:rPr>
              <a:t>. I </a:t>
            </a:r>
            <a:r>
              <a:rPr lang="fi-FI" sz="1000" dirty="0" err="1">
                <a:solidFill>
                  <a:schemeClr val="bg1"/>
                </a:solidFill>
              </a:rPr>
              <a:t>stället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behövs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kan</a:t>
            </a:r>
            <a:r>
              <a:rPr lang="fi-FI" sz="1000" dirty="0">
                <a:solidFill>
                  <a:schemeClr val="bg1"/>
                </a:solidFill>
              </a:rPr>
              <a:t> du </a:t>
            </a:r>
            <a:r>
              <a:rPr lang="fi-FI" sz="1000" dirty="0" err="1">
                <a:solidFill>
                  <a:schemeClr val="bg1"/>
                </a:solidFill>
              </a:rPr>
              <a:t>lämna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på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bordet</a:t>
            </a:r>
            <a:r>
              <a:rPr lang="fi-FI" sz="1000" dirty="0">
                <a:solidFill>
                  <a:schemeClr val="bg1"/>
                </a:solidFill>
              </a:rPr>
              <a:t> i </a:t>
            </a:r>
            <a:r>
              <a:rPr lang="fi-FI" sz="1000" dirty="0" err="1">
                <a:solidFill>
                  <a:schemeClr val="bg1"/>
                </a:solidFill>
              </a:rPr>
              <a:t>ditt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rum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eller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dem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receptionen</a:t>
            </a:r>
            <a:r>
              <a:rPr lang="fi-FI" sz="1000" dirty="0">
                <a:solidFill>
                  <a:schemeClr val="bg1"/>
                </a:solidFill>
              </a:rPr>
              <a:t>.</a:t>
            </a:r>
            <a:endParaRPr lang="fi-FI" sz="1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A48744-3D86-3B49-8736-B67C8F6D6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3837" y="7514103"/>
            <a:ext cx="457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>
                <a:cs typeface="Calibri"/>
              </a:rPr>
              <a:t>ANVÄNDA EKO-CERTIFIERADE TVÄTTMEDEL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EF5E6B-A525-0543-A72B-B6ECDFDAE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7781047"/>
            <a:ext cx="3108835" cy="784830"/>
          </a:xfrm>
          <a:prstGeom prst="rect">
            <a:avLst/>
          </a:prstGeom>
        </p:spPr>
        <p:txBody>
          <a:bodyPr wrap="square" lIns="91440" tIns="45720" rIns="91440" bIns="45720" anchor="t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har</a:t>
            </a:r>
            <a:r>
              <a:rPr lang="fi-FI" sz="1000" dirty="0"/>
              <a:t> </a:t>
            </a:r>
            <a:r>
              <a:rPr lang="fi-FI" sz="1000" dirty="0" err="1"/>
              <a:t>endast</a:t>
            </a:r>
            <a:r>
              <a:rPr lang="fi-FI" sz="1000" dirty="0"/>
              <a:t> </a:t>
            </a:r>
            <a:r>
              <a:rPr lang="fi-FI" sz="1000" dirty="0" err="1"/>
              <a:t>eko</a:t>
            </a:r>
            <a:r>
              <a:rPr lang="fi-FI" sz="1000" dirty="0"/>
              <a:t> </a:t>
            </a:r>
            <a:r>
              <a:rPr lang="fi-FI" sz="1000" dirty="0" err="1"/>
              <a:t>certifierade</a:t>
            </a:r>
            <a:r>
              <a:rPr lang="fi-FI" sz="1000" dirty="0"/>
              <a:t> </a:t>
            </a:r>
            <a:r>
              <a:rPr lang="fi-FI" sz="1000" dirty="0" err="1"/>
              <a:t>rengöringsmedel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mjukpapper</a:t>
            </a:r>
            <a:r>
              <a:rPr lang="fi-FI" sz="1000" dirty="0"/>
              <a:t> i </a:t>
            </a:r>
            <a:r>
              <a:rPr lang="fi-FI" sz="1000" dirty="0" err="1"/>
              <a:t>daglig</a:t>
            </a:r>
            <a:r>
              <a:rPr lang="fi-FI" sz="1000" dirty="0"/>
              <a:t> </a:t>
            </a:r>
            <a:r>
              <a:rPr lang="fi-FI" sz="1000" dirty="0" err="1"/>
              <a:t>förbruk</a:t>
            </a:r>
            <a:r>
              <a:rPr lang="fi-FI" sz="1000" dirty="0"/>
              <a:t>. </a:t>
            </a:r>
            <a:r>
              <a:rPr lang="fi-FI" sz="1000" dirty="0" err="1"/>
              <a:t>Genom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följa</a:t>
            </a:r>
            <a:r>
              <a:rPr lang="fi-FI" sz="1000" dirty="0"/>
              <a:t> </a:t>
            </a:r>
            <a:r>
              <a:rPr lang="fi-FI" sz="1000" dirty="0" err="1"/>
              <a:t>deras</a:t>
            </a:r>
            <a:r>
              <a:rPr lang="fi-FI" sz="1000" dirty="0"/>
              <a:t> </a:t>
            </a:r>
            <a:r>
              <a:rPr lang="fi-FI" sz="1000" dirty="0" err="1"/>
              <a:t>doseringsinstruktioner</a:t>
            </a:r>
            <a:r>
              <a:rPr lang="fi-FI" sz="1000" dirty="0"/>
              <a:t> </a:t>
            </a:r>
            <a:r>
              <a:rPr lang="fi-FI" sz="1000" dirty="0" err="1"/>
              <a:t>noga</a:t>
            </a:r>
            <a:r>
              <a:rPr lang="fi-FI" sz="1000" dirty="0"/>
              <a:t> </a:t>
            </a:r>
            <a:r>
              <a:rPr lang="fi-FI" sz="1000" dirty="0" err="1"/>
              <a:t>minskar</a:t>
            </a:r>
            <a:r>
              <a:rPr lang="fi-FI" sz="1000" dirty="0"/>
              <a:t> vi </a:t>
            </a:r>
            <a:r>
              <a:rPr lang="fi-FI" sz="1000" dirty="0" err="1"/>
              <a:t>ackumuleringen</a:t>
            </a:r>
            <a:r>
              <a:rPr lang="fi-FI" sz="1000" dirty="0"/>
              <a:t> av </a:t>
            </a:r>
            <a:r>
              <a:rPr lang="fi-FI" sz="1000" dirty="0" err="1"/>
              <a:t>kemikalier</a:t>
            </a:r>
            <a:r>
              <a:rPr lang="fi-FI" sz="1000" dirty="0"/>
              <a:t> i </a:t>
            </a:r>
            <a:r>
              <a:rPr lang="fi-FI" sz="1000" dirty="0" err="1"/>
              <a:t>miljön</a:t>
            </a:r>
            <a:r>
              <a:rPr lang="fi-FI" sz="1000" dirty="0"/>
              <a:t>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D9E9E8-EC70-1343-ADDD-7FCC84A7C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9309" y="8839016"/>
            <a:ext cx="3000779" cy="6596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 err="1">
                <a:solidFill>
                  <a:schemeClr val="bg1"/>
                </a:solidFill>
              </a:rPr>
              <a:t>Ställ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frågor</a:t>
            </a:r>
            <a:r>
              <a:rPr lang="fi-FI" sz="1000" dirty="0">
                <a:solidFill>
                  <a:schemeClr val="bg1"/>
                </a:solidFill>
              </a:rPr>
              <a:t>, </a:t>
            </a:r>
            <a:r>
              <a:rPr lang="fi-FI" sz="1000" dirty="0" err="1">
                <a:solidFill>
                  <a:schemeClr val="bg1"/>
                </a:solidFill>
              </a:rPr>
              <a:t>kommentera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och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ge</a:t>
            </a:r>
            <a:r>
              <a:rPr lang="fi-FI" sz="1000" dirty="0">
                <a:solidFill>
                  <a:schemeClr val="bg1"/>
                </a:solidFill>
              </a:rPr>
              <a:t> feedback </a:t>
            </a:r>
            <a:r>
              <a:rPr lang="fi-FI" sz="1000" dirty="0" err="1">
                <a:solidFill>
                  <a:schemeClr val="bg1"/>
                </a:solidFill>
              </a:rPr>
              <a:t>om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vårt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hållbarhetsarbete</a:t>
            </a:r>
            <a:r>
              <a:rPr lang="fi-FI" sz="1000" dirty="0">
                <a:solidFill>
                  <a:schemeClr val="bg1"/>
                </a:solidFill>
              </a:rPr>
              <a:t>.  </a:t>
            </a:r>
            <a:r>
              <a:rPr lang="fi-FI" sz="1000" dirty="0" err="1">
                <a:solidFill>
                  <a:schemeClr val="bg1"/>
                </a:solidFill>
              </a:rPr>
              <a:t>Säg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till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oss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vad</a:t>
            </a:r>
            <a:r>
              <a:rPr lang="fi-FI" sz="1000" dirty="0">
                <a:solidFill>
                  <a:schemeClr val="bg1"/>
                </a:solidFill>
              </a:rPr>
              <a:t> vi </a:t>
            </a:r>
            <a:r>
              <a:rPr lang="fi-FI" sz="1000" dirty="0" err="1">
                <a:solidFill>
                  <a:schemeClr val="bg1"/>
                </a:solidFill>
              </a:rPr>
              <a:t>kunde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göra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bättre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  <a:r>
              <a:rPr lang="fi-FI" sz="1000" dirty="0" err="1">
                <a:solidFill>
                  <a:schemeClr val="bg1"/>
                </a:solidFill>
              </a:rPr>
              <a:t>Berätta</a:t>
            </a:r>
            <a:r>
              <a:rPr lang="fi-FI" sz="1000" dirty="0">
                <a:solidFill>
                  <a:schemeClr val="bg1"/>
                </a:solidFill>
              </a:rPr>
              <a:t> de </a:t>
            </a:r>
            <a:r>
              <a:rPr lang="fi-FI" sz="1000" dirty="0" err="1">
                <a:solidFill>
                  <a:schemeClr val="bg1"/>
                </a:solidFill>
              </a:rPr>
              <a:t>andra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när</a:t>
            </a:r>
            <a:r>
              <a:rPr lang="fi-FI" sz="1000" dirty="0">
                <a:solidFill>
                  <a:schemeClr val="bg1"/>
                </a:solidFill>
              </a:rPr>
              <a:t> vi </a:t>
            </a:r>
            <a:r>
              <a:rPr lang="fi-FI" sz="1000" dirty="0" err="1">
                <a:solidFill>
                  <a:schemeClr val="bg1"/>
                </a:solidFill>
              </a:rPr>
              <a:t>har</a:t>
            </a:r>
            <a:r>
              <a:rPr lang="fi-FI" sz="1000" dirty="0">
                <a:solidFill>
                  <a:schemeClr val="bg1"/>
                </a:solidFill>
              </a:rPr>
              <a:t> </a:t>
            </a:r>
            <a:r>
              <a:rPr lang="fi-FI" sz="1000" dirty="0" err="1">
                <a:solidFill>
                  <a:schemeClr val="bg1"/>
                </a:solidFill>
              </a:rPr>
              <a:t>lyckats</a:t>
            </a:r>
            <a:r>
              <a:rPr lang="fi-FI" sz="10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958B7-C652-CF49-89EB-D4EAE08C4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01837" y="8583417"/>
            <a:ext cx="2556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fi-FI" sz="1000" spc="300" dirty="0"/>
              <a:t>FÖRSÖKA BLI BÄTTRE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448718-8EE7-1944-BB32-604E360698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8839016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Vi </a:t>
            </a:r>
            <a:r>
              <a:rPr lang="fi-FI" sz="1000" dirty="0" err="1"/>
              <a:t>förpliktar</a:t>
            </a:r>
            <a:r>
              <a:rPr lang="fi-FI" sz="1000" dirty="0"/>
              <a:t> </a:t>
            </a:r>
            <a:r>
              <a:rPr lang="fi-FI" sz="1000" dirty="0" err="1"/>
              <a:t>oss</a:t>
            </a:r>
            <a:r>
              <a:rPr lang="fi-FI" sz="1000" dirty="0"/>
              <a:t> </a:t>
            </a:r>
            <a:r>
              <a:rPr lang="fi-FI" sz="1000" dirty="0" err="1"/>
              <a:t>till</a:t>
            </a:r>
            <a:r>
              <a:rPr lang="fi-FI" sz="1000" dirty="0"/>
              <a:t> </a:t>
            </a:r>
            <a:r>
              <a:rPr lang="fi-FI" sz="1000" dirty="0" err="1"/>
              <a:t>att</a:t>
            </a:r>
            <a:r>
              <a:rPr lang="fi-FI" sz="1000" dirty="0"/>
              <a:t> </a:t>
            </a:r>
            <a:r>
              <a:rPr lang="fi-FI" sz="1000" dirty="0" err="1"/>
              <a:t>ständigt</a:t>
            </a:r>
            <a:r>
              <a:rPr lang="fi-FI" sz="1000" dirty="0"/>
              <a:t> </a:t>
            </a:r>
            <a:r>
              <a:rPr lang="fi-FI" sz="1000" dirty="0" err="1"/>
              <a:t>förbättra</a:t>
            </a:r>
            <a:r>
              <a:rPr lang="fi-FI" sz="1000" dirty="0"/>
              <a:t> </a:t>
            </a:r>
            <a:r>
              <a:rPr lang="fi-FI" sz="1000" dirty="0" err="1"/>
              <a:t>vår</a:t>
            </a:r>
            <a:r>
              <a:rPr lang="fi-FI" sz="1000" dirty="0"/>
              <a:t> </a:t>
            </a:r>
            <a:r>
              <a:rPr lang="fi-FI" sz="1000" dirty="0" err="1"/>
              <a:t>förståelse</a:t>
            </a:r>
            <a:r>
              <a:rPr lang="fi-FI" sz="1000" dirty="0"/>
              <a:t> av alla </a:t>
            </a:r>
            <a:r>
              <a:rPr lang="fi-FI" sz="1000" dirty="0" err="1"/>
              <a:t>aspekter</a:t>
            </a:r>
            <a:r>
              <a:rPr lang="fi-FI" sz="1000" dirty="0"/>
              <a:t> av </a:t>
            </a:r>
            <a:r>
              <a:rPr lang="fi-FI" sz="1000" dirty="0" err="1"/>
              <a:t>hållbarhet</a:t>
            </a:r>
            <a:r>
              <a:rPr lang="fi-FI" sz="1000" dirty="0"/>
              <a:t>. Vi </a:t>
            </a:r>
            <a:r>
              <a:rPr lang="fi-FI" sz="1000" dirty="0" err="1"/>
              <a:t>utbildar</a:t>
            </a:r>
            <a:r>
              <a:rPr lang="fi-FI" sz="1000" dirty="0"/>
              <a:t> </a:t>
            </a:r>
            <a:r>
              <a:rPr lang="fi-FI" sz="1000" dirty="0" err="1"/>
              <a:t>regelbundet</a:t>
            </a:r>
            <a:r>
              <a:rPr lang="fi-FI" sz="1000" dirty="0"/>
              <a:t> </a:t>
            </a:r>
            <a:r>
              <a:rPr lang="fi-FI" sz="1000" dirty="0" err="1"/>
              <a:t>vår</a:t>
            </a:r>
            <a:r>
              <a:rPr lang="fi-FI" sz="1000" dirty="0"/>
              <a:t> </a:t>
            </a:r>
            <a:r>
              <a:rPr lang="fi-FI" sz="1000" dirty="0" err="1"/>
              <a:t>personal</a:t>
            </a:r>
            <a:r>
              <a:rPr lang="fi-FI" sz="1000" dirty="0"/>
              <a:t> </a:t>
            </a:r>
            <a:r>
              <a:rPr lang="fi-FI" sz="1000" dirty="0" err="1"/>
              <a:t>inom</a:t>
            </a:r>
            <a:r>
              <a:rPr lang="fi-FI" sz="1000" dirty="0"/>
              <a:t> </a:t>
            </a:r>
            <a:r>
              <a:rPr lang="fi-FI" sz="1000" dirty="0" err="1"/>
              <a:t>detta</a:t>
            </a:r>
            <a:r>
              <a:rPr lang="fi-FI" sz="1000" dirty="0"/>
              <a:t> </a:t>
            </a:r>
            <a:r>
              <a:rPr lang="fi-FI" sz="1000" dirty="0" err="1"/>
              <a:t>tema</a:t>
            </a:r>
            <a:r>
              <a:rPr lang="fi-FI" sz="1000" dirty="0"/>
              <a:t> </a:t>
            </a:r>
            <a:r>
              <a:rPr lang="fi-FI" sz="1000" dirty="0" err="1"/>
              <a:t>och</a:t>
            </a:r>
            <a:r>
              <a:rPr lang="fi-FI" sz="1000" dirty="0"/>
              <a:t> </a:t>
            </a:r>
            <a:r>
              <a:rPr lang="fi-FI" sz="1000" dirty="0" err="1"/>
              <a:t>förmedlar</a:t>
            </a:r>
            <a:r>
              <a:rPr lang="fi-FI" sz="1000" dirty="0"/>
              <a:t> </a:t>
            </a:r>
            <a:r>
              <a:rPr lang="fi-FI" sz="1000" dirty="0" err="1"/>
              <a:t>våra</a:t>
            </a:r>
            <a:r>
              <a:rPr lang="fi-FI" sz="1000" dirty="0"/>
              <a:t> </a:t>
            </a:r>
            <a:r>
              <a:rPr lang="fi-FI" sz="1000" dirty="0" err="1"/>
              <a:t>gäster</a:t>
            </a:r>
            <a:r>
              <a:rPr lang="fi-FI" sz="1000" dirty="0"/>
              <a:t> </a:t>
            </a:r>
            <a:r>
              <a:rPr lang="fi-FI" sz="1000" dirty="0" err="1"/>
              <a:t>om</a:t>
            </a:r>
            <a:r>
              <a:rPr lang="fi-FI" sz="1000" dirty="0"/>
              <a:t> </a:t>
            </a:r>
            <a:r>
              <a:rPr lang="fi-FI" sz="1000" dirty="0" err="1"/>
              <a:t>våra</a:t>
            </a:r>
            <a:r>
              <a:rPr lang="fi-FI" sz="1000" dirty="0"/>
              <a:t> </a:t>
            </a:r>
            <a:r>
              <a:rPr lang="fi-FI" sz="1000" dirty="0" err="1"/>
              <a:t>framsteg</a:t>
            </a:r>
            <a:r>
              <a:rPr lang="fi-FI" sz="1000" dirty="0"/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5C9630-4483-2D4A-9C9D-090C4D0F15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8108" y="3812545"/>
            <a:ext cx="2712910" cy="323552"/>
          </a:xfrm>
          <a:prstGeom prst="rect">
            <a:avLst/>
          </a:prstGeom>
        </p:spPr>
        <p:txBody>
          <a:bodyPr wrap="square" lIns="0" tIns="0" rIns="90000" bIns="0" rtlCol="0" anchor="ctr">
            <a:noAutofit/>
          </a:bodyPr>
          <a:lstStyle/>
          <a:p>
            <a:pPr algn="r"/>
            <a:r>
              <a:rPr lang="fi-FI" sz="1300" spc="120" dirty="0">
                <a:solidFill>
                  <a:schemeClr val="bg1"/>
                </a:solidFill>
                <a:latin typeface="+mj-lt"/>
              </a:rPr>
              <a:t>VAD VI LOVAR ATT GÖRA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010702-E0EC-04B3-BBAA-6E7A2CD4AA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59910" y="9712679"/>
            <a:ext cx="2506952" cy="72070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r">
              <a:lnSpc>
                <a:spcPts val="860"/>
              </a:lnSpc>
            </a:pPr>
            <a:r>
              <a:rPr lang="sv-SE" sz="900" spc="30" dirty="0">
                <a:solidFill>
                  <a:schemeClr val="bg1"/>
                </a:solidFill>
                <a:latin typeface="+mj-lt"/>
              </a:rPr>
              <a:t>Green Key är en ledande internationell miljömärkning för anläggningar inom besöks- och  turistbranschen med fler än 8300 miljömärkta anläggningar i över 80 länder världen över.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r">
              <a:lnSpc>
                <a:spcPts val="860"/>
              </a:lnSpc>
            </a:pP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Läs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mera</a:t>
            </a:r>
            <a:r>
              <a:rPr lang="fi-FI" sz="900" spc="30" dirty="0">
                <a:solidFill>
                  <a:schemeClr val="bg1"/>
                </a:solidFill>
                <a:latin typeface="+mj-lt"/>
              </a:rPr>
              <a:t>: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greenkey.global</a:t>
            </a:r>
            <a:endParaRPr lang="fi-FI" sz="900" spc="3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5961A9-E875-A013-2725-3369940E5844}"/>
              </a:ext>
            </a:extLst>
          </p:cNvPr>
          <p:cNvSpPr txBox="1"/>
          <p:nvPr/>
        </p:nvSpPr>
        <p:spPr>
          <a:xfrm>
            <a:off x="1134800" y="9894673"/>
            <a:ext cx="1502035" cy="44278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 rtlCol="0" anchor="ctr">
            <a:noAutofit/>
          </a:bodyPr>
          <a:lstStyle/>
          <a:p>
            <a:pPr algn="ctr"/>
            <a:r>
              <a:rPr lang="fi-FI" sz="900" dirty="0" err="1">
                <a:solidFill>
                  <a:schemeClr val="accent1"/>
                </a:solidFill>
              </a:rPr>
              <a:t>Sätt</a:t>
            </a:r>
            <a:r>
              <a:rPr lang="fi-FI" sz="900" dirty="0">
                <a:solidFill>
                  <a:schemeClr val="accent1"/>
                </a:solidFill>
              </a:rPr>
              <a:t> </a:t>
            </a:r>
            <a:r>
              <a:rPr lang="fi-FI" sz="900" dirty="0" err="1">
                <a:solidFill>
                  <a:schemeClr val="accent1"/>
                </a:solidFill>
              </a:rPr>
              <a:t>företagets</a:t>
            </a:r>
            <a:r>
              <a:rPr lang="fi-FI" sz="900" dirty="0">
                <a:solidFill>
                  <a:schemeClr val="accent1"/>
                </a:solidFill>
              </a:rPr>
              <a:t> logo </a:t>
            </a:r>
            <a:r>
              <a:rPr lang="fi-FI" sz="900" dirty="0" err="1">
                <a:solidFill>
                  <a:schemeClr val="accent1"/>
                </a:solidFill>
              </a:rPr>
              <a:t>här</a:t>
            </a:r>
            <a:r>
              <a:rPr lang="fi-FI" sz="900" dirty="0">
                <a:solidFill>
                  <a:schemeClr val="accent1"/>
                </a:solidFill>
              </a:rPr>
              <a:t>!</a:t>
            </a:r>
            <a:endParaRPr lang="en-FI" sz="900" dirty="0">
              <a:solidFill>
                <a:schemeClr val="accent1"/>
              </a:solidFill>
            </a:endParaRPr>
          </a:p>
        </p:txBody>
      </p:sp>
      <p:pic>
        <p:nvPicPr>
          <p:cNvPr id="34" name="Picture 3">
            <a:extLst>
              <a:ext uri="{FF2B5EF4-FFF2-40B4-BE49-F238E27FC236}">
                <a16:creationId xmlns:a16="http://schemas.microsoft.com/office/drawing/2014/main" id="{9846E5B3-FB5D-F3CA-60E5-E621581D29C9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691315" y="9808626"/>
            <a:ext cx="337546" cy="41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8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G">
      <a:dk1>
        <a:srgbClr val="000000"/>
      </a:dk1>
      <a:lt1>
        <a:srgbClr val="FFFFFF"/>
      </a:lt1>
      <a:dk2>
        <a:srgbClr val="36AFC8"/>
      </a:dk2>
      <a:lt2>
        <a:srgbClr val="DAEDF3"/>
      </a:lt2>
      <a:accent1>
        <a:srgbClr val="0066CC"/>
      </a:accent1>
      <a:accent2>
        <a:srgbClr val="0070E3"/>
      </a:accent2>
      <a:accent3>
        <a:srgbClr val="36B0C9"/>
      </a:accent3>
      <a:accent4>
        <a:srgbClr val="3BB573"/>
      </a:accent4>
      <a:accent5>
        <a:srgbClr val="00A857"/>
      </a:accent5>
      <a:accent6>
        <a:srgbClr val="008E48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dc143b-05f3-448a-9511-bc58c4911f9b">
      <Terms xmlns="http://schemas.microsoft.com/office/infopath/2007/PartnerControls"/>
    </lcf76f155ced4ddcb4097134ff3c332f>
    <TaxCatchAll xmlns="c925714a-7be3-495a-aa11-d62572a78ed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91949A167F354688DB62D5B822772B" ma:contentTypeVersion="20" ma:contentTypeDescription="Luo uusi asiakirja." ma:contentTypeScope="" ma:versionID="fec75485a4a56a6d9040548736ccef6c">
  <xsd:schema xmlns:xsd="http://www.w3.org/2001/XMLSchema" xmlns:xs="http://www.w3.org/2001/XMLSchema" xmlns:p="http://schemas.microsoft.com/office/2006/metadata/properties" xmlns:ns2="50dc143b-05f3-448a-9511-bc58c4911f9b" xmlns:ns3="c925714a-7be3-495a-aa11-d62572a78ed8" targetNamespace="http://schemas.microsoft.com/office/2006/metadata/properties" ma:root="true" ma:fieldsID="ac071848ca574c8a3032d3a4799a3a01" ns2:_="" ns3:_="">
    <xsd:import namespace="50dc143b-05f3-448a-9511-bc58c4911f9b"/>
    <xsd:import namespace="c925714a-7be3-495a-aa11-d62572a78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c143b-05f3-448a-9511-bc58c4911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11dd811-a582-4278-a84e-71742119d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714a-7be3-495a-aa11-d62572a78ed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4c1708f-680c-4039-854c-4c8627dbbe14}" ma:internalName="TaxCatchAll" ma:showField="CatchAllData" ma:web="c925714a-7be3-495a-aa11-d62572a78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0BF4C4-011C-42FA-90B8-682B4B52A5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966738-9BEF-494C-8B6B-77A01E31ACF6}">
  <ds:schemaRefs>
    <ds:schemaRef ds:uri="3dd422c8-2ed0-48d5-aa23-d5f6d59892ad"/>
    <ds:schemaRef ds:uri="9a521dbf-5705-4b85-b6e4-3fe08cef8af9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50dc143b-05f3-448a-9511-bc58c4911f9b"/>
    <ds:schemaRef ds:uri="c925714a-7be3-495a-aa11-d62572a78ed8"/>
  </ds:schemaRefs>
</ds:datastoreItem>
</file>

<file path=customXml/itemProps3.xml><?xml version="1.0" encoding="utf-8"?>
<ds:datastoreItem xmlns:ds="http://schemas.openxmlformats.org/officeDocument/2006/customXml" ds:itemID="{0B39E24B-53E6-409A-8E3D-4B7027249C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c143b-05f3-448a-9511-bc58c4911f9b"/>
    <ds:schemaRef ds:uri="c925714a-7be3-495a-aa11-d62572a78e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3449</TotalTime>
  <Words>422</Words>
  <Application>Microsoft Office PowerPoint</Application>
  <PresentationFormat>Mukautettu</PresentationFormat>
  <Paragraphs>23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Anri Veisterä</dc:creator>
  <cp:lastModifiedBy>Going Green </cp:lastModifiedBy>
  <cp:revision>361</cp:revision>
  <dcterms:created xsi:type="dcterms:W3CDTF">2021-08-10T08:34:37Z</dcterms:created>
  <dcterms:modified xsi:type="dcterms:W3CDTF">2026-01-20T09:39:01Z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0x0101002191949A167F354688DB62D5B822772B</vt:lpwstr>
  </property>
  <property fmtid="{D5CDD505-2E9C-101B-9397-08002B2CF9AE}" pid="3" name="MediaServiceImageTags">
    <vt:lpwstr/>
  </property>
</Properties>
</file>