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87" r:id="rId4"/>
  </p:sldMasterIdLst>
  <p:notesMasterIdLst>
    <p:notesMasterId r:id="rId6"/>
  </p:notes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AE32"/>
    <a:srgbClr val="009C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72402A-DCDE-187D-5DCC-DBDACA46B5BA}" v="38" dt="2026-01-20T09:29:32.0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25" autoAdjust="0"/>
    <p:restoredTop sz="96327"/>
  </p:normalViewPr>
  <p:slideViewPr>
    <p:cSldViewPr snapToGrid="0" snapToObjects="1">
      <p:cViewPr>
        <p:scale>
          <a:sx n="191" d="100"/>
          <a:sy n="191" d="100"/>
        </p:scale>
        <p:origin x="512" y="-78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07" d="100"/>
          <a:sy n="107" d="100"/>
        </p:scale>
        <p:origin x="4872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da Friman" userId="S::ida@goinggreen.fi::c82f82aa-715d-4801-a5d6-df111b41cb81" providerId="AD" clId="Web-{6172402A-DCDE-187D-5DCC-DBDACA46B5BA}"/>
    <pc:docChg chg="modSld">
      <pc:chgData name="Ida Friman" userId="S::ida@goinggreen.fi::c82f82aa-715d-4801-a5d6-df111b41cb81" providerId="AD" clId="Web-{6172402A-DCDE-187D-5DCC-DBDACA46B5BA}" dt="2026-01-20T09:29:30.536" v="35" actId="20577"/>
      <pc:docMkLst>
        <pc:docMk/>
      </pc:docMkLst>
      <pc:sldChg chg="addSp modSp">
        <pc:chgData name="Ida Friman" userId="S::ida@goinggreen.fi::c82f82aa-715d-4801-a5d6-df111b41cb81" providerId="AD" clId="Web-{6172402A-DCDE-187D-5DCC-DBDACA46B5BA}" dt="2026-01-20T09:29:30.536" v="35" actId="20577"/>
        <pc:sldMkLst>
          <pc:docMk/>
          <pc:sldMk cId="84585800" sldId="256"/>
        </pc:sldMkLst>
        <pc:spChg chg="mod">
          <ac:chgData name="Ida Friman" userId="S::ida@goinggreen.fi::c82f82aa-715d-4801-a5d6-df111b41cb81" providerId="AD" clId="Web-{6172402A-DCDE-187D-5DCC-DBDACA46B5BA}" dt="2026-01-20T09:26:56.859" v="4" actId="20577"/>
          <ac:spMkLst>
            <pc:docMk/>
            <pc:sldMk cId="84585800" sldId="256"/>
            <ac:spMk id="2" creationId="{FE263D91-6548-2040-8D55-B4B0F2A5A729}"/>
          </ac:spMkLst>
        </pc:spChg>
        <pc:spChg chg="add mod">
          <ac:chgData name="Ida Friman" userId="S::ida@goinggreen.fi::c82f82aa-715d-4801-a5d6-df111b41cb81" providerId="AD" clId="Web-{6172402A-DCDE-187D-5DCC-DBDACA46B5BA}" dt="2026-01-20T09:29:30.536" v="35" actId="20577"/>
          <ac:spMkLst>
            <pc:docMk/>
            <pc:sldMk cId="84585800" sldId="256"/>
            <ac:spMk id="3" creationId="{E1628829-EC16-4A7E-5ADF-818811EB8C9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CFBD53-D462-9042-A42A-E5CBF824FCEF}" type="datetimeFigureOut">
              <a:rPr lang="en-FI"/>
              <a:t>01/20/2026</a:t>
            </a:fld>
            <a:endParaRPr lang="en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641422-88D4-B04F-9F15-A673859BD8A0}" type="slidenum">
              <a:r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048700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yhjä 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9551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726E6-8081-46FB-854C-62E67F01B116}" type="datetime1">
              <a:rPr lang="fi-FI" smtClean="0"/>
              <a:t>20.1.2026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99E3E-891D-1E4E-B2AE-2AA1D51EC8F2}" type="slidenum">
              <a:rPr lang="en-FI"/>
              <a:p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35942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hf hdr="0" ftr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green and blue sky with a lake and trees&#10;&#10;Description automatically generated">
            <a:extLst>
              <a:ext uri="{FF2B5EF4-FFF2-40B4-BE49-F238E27FC236}">
                <a16:creationId xmlns:a16="http://schemas.microsoft.com/office/drawing/2014/main" id="{C638F24F-A263-047C-BA88-81119561981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/>
          <a:srcRect t="12734" b="3351"/>
          <a:stretch/>
        </p:blipFill>
        <p:spPr>
          <a:xfrm>
            <a:off x="-18163" y="-9144"/>
            <a:ext cx="7596000" cy="423901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17326DD-06B3-3446-9457-BB8D4672039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58485" y="1333918"/>
            <a:ext cx="6053297" cy="222399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>
              <a:lnSpc>
                <a:spcPts val="4000"/>
              </a:lnSpc>
            </a:pPr>
            <a:r>
              <a:rPr lang="fi-FI" sz="4400" spc="150" dirty="0">
                <a:solidFill>
                  <a:schemeClr val="bg1"/>
                </a:solidFill>
              </a:rPr>
              <a:t>Kiitos,</a:t>
            </a:r>
            <a:br>
              <a:rPr lang="fi-FI" sz="4400" spc="150" dirty="0">
                <a:solidFill>
                  <a:schemeClr val="bg1"/>
                </a:solidFill>
              </a:rPr>
            </a:br>
            <a:r>
              <a:rPr lang="fi-FI" sz="4400" spc="150" dirty="0">
                <a:solidFill>
                  <a:schemeClr val="bg1"/>
                </a:solidFill>
              </a:rPr>
              <a:t>kun valitsit</a:t>
            </a:r>
            <a:br>
              <a:rPr lang="fi-FI" sz="4400" spc="150" dirty="0">
                <a:solidFill>
                  <a:schemeClr val="bg1"/>
                </a:solidFill>
              </a:rPr>
            </a:br>
            <a:r>
              <a:rPr lang="fi-FI" sz="4400" spc="150" dirty="0">
                <a:solidFill>
                  <a:schemeClr val="bg1"/>
                </a:solidFill>
              </a:rPr>
              <a:t>Green Key -sertifioidun majoitusyrityksen!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85E35E1-4868-1A4C-B6BE-8773A07F727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779837" y="3742268"/>
            <a:ext cx="3779838" cy="694954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0AD9C9C-F6A6-1E4B-BE36-D41D07FEF29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882008" y="3816243"/>
            <a:ext cx="3203227" cy="323552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r>
              <a:rPr lang="fi-FI" sz="1300" spc="120">
                <a:solidFill>
                  <a:schemeClr val="bg1"/>
                </a:solidFill>
                <a:latin typeface="+mj-lt"/>
              </a:rPr>
              <a:t>MITÄ SINÄ VOIT TEHDÄ?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D74E283-43A9-204F-8CCE-FE8379282B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82009" y="4621032"/>
            <a:ext cx="3085483" cy="64633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fi-FI" sz="1000" dirty="0">
                <a:solidFill>
                  <a:schemeClr val="bg1"/>
                </a:solidFill>
              </a:rPr>
              <a:t>Kokeile, maistele ja ihastu paikallisiin herkkuihin. Valitse matkamuistoksi tuotteita, joilla on kytkös paikalliseen talouteen ja elämäntapaan. Tutustu lähiympäristön vierailukohteisiin ja käytä paikallisia ohjelmapalveluita.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E23ED2-E371-9C46-A863-81B8BDB4432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99837" y="4365433"/>
            <a:ext cx="2160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rtlCol="0">
            <a:noAutofit/>
          </a:bodyPr>
          <a:lstStyle/>
          <a:p>
            <a:pPr algn="ctr"/>
            <a:r>
              <a:rPr lang="fi-FI" sz="1000" spc="300" dirty="0"/>
              <a:t>PAIKALLISUUS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B32408A-9294-1A4D-B9BA-83732449EA3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4621032"/>
            <a:ext cx="3108835" cy="64633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r"/>
            <a:r>
              <a:rPr lang="fi-FI" sz="1000" dirty="0"/>
              <a:t>Käytämme paikallisesti tuotettuja ja luomumerkittyjä elintarvikkeita, tuotteita ja palveluita. Merkitsemme ne näkyvästi, jotta sinun on helppo löytää ne. Pyrimme valinnoillamme vahvistamaan paikallista taloutta.</a:t>
            </a:r>
          </a:p>
          <a:p>
            <a:pPr algn="r"/>
            <a:endParaRPr lang="fi-FI" sz="9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ACC2A4-AD8C-6648-ACA5-32FCF54C7C2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79165" y="5665298"/>
            <a:ext cx="3085482" cy="66215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fi-FI" sz="1000" dirty="0">
                <a:solidFill>
                  <a:schemeClr val="bg1"/>
                </a:solidFill>
              </a:rPr>
              <a:t>Sulje vesihana heti, kun et tarvitse vettä. Jos tuuletat, älä jätä ikkunaa auki pitkäksi aikaa. Käytä samaa pyyhettä useampi päivä. Sammuta turhat valot ja sähkölaitteet aina, kun lähdet huoneesta.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0D5376C-7CA8-E745-A59D-4DF281B5215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19837" y="5400878"/>
            <a:ext cx="4320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rtlCol="0">
            <a:noAutofit/>
          </a:bodyPr>
          <a:lstStyle/>
          <a:p>
            <a:pPr algn="ctr"/>
            <a:r>
              <a:rPr lang="fi-FI" sz="1000" spc="300" dirty="0"/>
              <a:t>VEDEN JA ENERGIAN SÄÄSTELIÄS KÄYTTÖ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53B93CE-9AB5-764A-8280-771EE47A6B6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5665298"/>
            <a:ext cx="3108835" cy="64633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r"/>
            <a:r>
              <a:rPr lang="fi-FI" sz="1000" dirty="0"/>
              <a:t>Tarkkailemme energian ja veden kulutustamme ja pyrimme toiminnassamme jatkuvasti niiden entistä tehokkaampaan käyttöön. Käytämme mahdollisuuksien mukaan uusiutuvaa energiaa.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9097687-9B51-BD4F-92D1-6AE50B78D18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85743" y="6716493"/>
            <a:ext cx="3000781" cy="671807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fi-FI" sz="1000" dirty="0">
                <a:solidFill>
                  <a:schemeClr val="bg1"/>
                </a:solidFill>
              </a:rPr>
              <a:t>Ota lautasellesi kerralla vain sen verran, minkä jaksat syödä. Lajittele omat roskasi huoneen keräysastioihin tai lajittelupisteessämme. Jätä ongelmajäte huoneen pöydälle tai vastaanottoon.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E8C608-3AF4-CA4B-91C8-E05509769D7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83837" y="6461724"/>
            <a:ext cx="4392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rtlCol="0">
            <a:noAutofit/>
          </a:bodyPr>
          <a:lstStyle/>
          <a:p>
            <a:pPr algn="ctr"/>
            <a:r>
              <a:rPr lang="fi-FI" sz="1000" spc="300" dirty="0"/>
              <a:t>JÄTTEEN VÄHENTÄMINEN JA KIERRÄTYS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BA5F332-C11B-ED41-900E-1E65AD719ED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6716493"/>
            <a:ext cx="3108835" cy="64633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r"/>
            <a:r>
              <a:rPr lang="fi-FI" sz="1000" dirty="0"/>
              <a:t>Seuraamme tuottamiamme jätemääriä, ja pyrimme jatkuvasti vähentämään sekajätteen määrää kierrättämällä ja lajittelemalla. Tarkkailemme ja pienennämme ruokahävikkiämme.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3821876-6A22-C749-8C59-FA15B0C80DE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85744" y="7781047"/>
            <a:ext cx="3000780" cy="65963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fi-FI" sz="1000" dirty="0">
                <a:solidFill>
                  <a:schemeClr val="bg1"/>
                </a:solidFill>
              </a:rPr>
              <a:t>Käytä pesu- ja  kosmetiikkatuotteita säästeliäästi. Älä kaada viemäriin pieniäkään määriä vaarallisia kemikaaleja, vaan jätä ne tarvittaessa huoneesi pöydälle tai vastaanottoon.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BA48744-3D86-3B49-8736-B67C8F6D606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3837" y="7514103"/>
            <a:ext cx="4572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rtlCol="0">
            <a:noAutofit/>
          </a:bodyPr>
          <a:lstStyle/>
          <a:p>
            <a:pPr algn="ctr"/>
            <a:r>
              <a:rPr lang="fi-FI" sz="1000" spc="300" dirty="0"/>
              <a:t>PUHDISTUSKEMIKAALIT JA PEHMOPAPERIT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DEF5E6B-A525-0543-A72B-B6ECDFDAE4E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7781047"/>
            <a:ext cx="3108835" cy="78483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r"/>
            <a:r>
              <a:rPr lang="fi-FI" sz="1000" dirty="0"/>
              <a:t>Päivittäiskäytössämme on pelkästään ympäristömerkittyjä puhdistuskemikaaleja ja pehmopapereita. Noudatamme annosteluohjeita ja vähennämme siten kemikaalien kertymistä ympäristöön.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ED9E9E8-EC70-1343-ADDD-7FCC84A7C5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59309" y="8839016"/>
            <a:ext cx="3000779" cy="65963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fi-FI" sz="1000" dirty="0">
                <a:solidFill>
                  <a:schemeClr val="bg1"/>
                </a:solidFill>
              </a:rPr>
              <a:t>Kysy, kehu ja anna palautetta vastuullisuustyöstämme.  Kerro meille, missä voisimme toimia vielä paremmin. Kerro muille, kun olemme mielestäsi onnistuneet.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11958B7-C652-CF49-89EB-D4EAE08C41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01837" y="8583417"/>
            <a:ext cx="2556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rtlCol="0">
            <a:noAutofit/>
          </a:bodyPr>
          <a:lstStyle/>
          <a:p>
            <a:pPr algn="ctr"/>
            <a:r>
              <a:rPr lang="fi-FI" sz="1000" spc="300" dirty="0"/>
              <a:t>JATKUVA KEHITYS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D448718-8EE7-1944-BB32-604E3606984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8839016"/>
            <a:ext cx="3108835" cy="78483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r"/>
            <a:r>
              <a:rPr lang="fi-FI" sz="1000" dirty="0"/>
              <a:t>Olemme sitoutuneet jatkuvasti kehittämään osaamistamme vastuullisen liiketoiminnan eri osa-alueilta. Koulutamme henkilökuntaamme säännöllisesti ja kerromme kehityksestämme asiakkaillemme.</a:t>
            </a: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5BAA412E-3E81-674E-A41C-1195B0104A6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5780503" y="1170254"/>
            <a:ext cx="820687" cy="1015496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AD5C9630-4483-2D4A-9C9D-090C4D0F151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88108" y="3812545"/>
            <a:ext cx="2712910" cy="323552"/>
          </a:xfrm>
          <a:prstGeom prst="rect">
            <a:avLst/>
          </a:prstGeom>
        </p:spPr>
        <p:txBody>
          <a:bodyPr wrap="square" lIns="0" tIns="0" rIns="90000" bIns="0" rtlCol="0" anchor="ctr">
            <a:noAutofit/>
          </a:bodyPr>
          <a:lstStyle/>
          <a:p>
            <a:pPr algn="r"/>
            <a:r>
              <a:rPr lang="fi-FI" sz="1300" spc="120">
                <a:solidFill>
                  <a:schemeClr val="bg1"/>
                </a:solidFill>
                <a:latin typeface="+mj-lt"/>
              </a:rPr>
              <a:t>MITÄ ME LUPAAMME TEHDÄ?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263D91-6548-2040-8D55-B4B0F2A5A729}"/>
              </a:ext>
            </a:extLst>
          </p:cNvPr>
          <p:cNvSpPr txBox="1">
            <a:spLocks/>
          </p:cNvSpPr>
          <p:nvPr/>
        </p:nvSpPr>
        <p:spPr>
          <a:xfrm>
            <a:off x="4052219" y="9858073"/>
            <a:ext cx="2448223" cy="468757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r">
              <a:lnSpc>
                <a:spcPts val="860"/>
              </a:lnSpc>
            </a:pPr>
            <a:r>
              <a:rPr lang="fi-FI" sz="900" spc="30" dirty="0">
                <a:solidFill>
                  <a:schemeClr val="bg1"/>
                </a:solidFill>
                <a:latin typeface="+mj-lt"/>
              </a:rPr>
              <a:t>Green Key on maailman johtava matkailualan vastuullisuussertifikaatti. Green Key -sertifioituja kohteita on jo yli 8300 yhteensä yli 80 maassa. </a:t>
            </a:r>
          </a:p>
          <a:p>
            <a:pPr algn="r">
              <a:lnSpc>
                <a:spcPts val="860"/>
              </a:lnSpc>
            </a:pPr>
            <a:r>
              <a:rPr lang="fi-FI" sz="900" spc="30" dirty="0">
                <a:solidFill>
                  <a:schemeClr val="bg1"/>
                </a:solidFill>
                <a:latin typeface="+mj-lt"/>
              </a:rPr>
              <a:t>Lue lisää: greenkey.fi, </a:t>
            </a:r>
            <a:r>
              <a:rPr lang="fi-FI" sz="900" spc="30" dirty="0" err="1">
                <a:solidFill>
                  <a:schemeClr val="bg1"/>
                </a:solidFill>
                <a:latin typeface="+mj-lt"/>
              </a:rPr>
              <a:t>greenkey.global</a:t>
            </a:r>
            <a:endParaRPr lang="fi-FI" sz="900" spc="3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A35F662-5F0A-270F-ECFD-3056E718717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6619522" y="9884042"/>
            <a:ext cx="337546" cy="41767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3D4935F-5A59-CE6C-3F10-63FCEE1DA69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-493062" y="3593827"/>
            <a:ext cx="1162498" cy="1692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sz="500" b="0" i="0" u="none" strike="noStrike">
                <a:solidFill>
                  <a:schemeClr val="bg1">
                    <a:alpha val="80000"/>
                  </a:schemeClr>
                </a:solidFill>
                <a:effectLst/>
              </a:rPr>
              <a:t>Photo: Thomas Kast, Business Finland</a:t>
            </a:r>
            <a:endParaRPr lang="en-FI" sz="500">
              <a:solidFill>
                <a:schemeClr val="bg1">
                  <a:alpha val="80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041FD9-A073-BE58-5C38-03829EAFC2A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-531878" y="4728017"/>
            <a:ext cx="1233030" cy="1692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sz="500" b="0" i="0" u="none" strike="noStrike">
                <a:solidFill>
                  <a:schemeClr val="tx1">
                    <a:alpha val="50000"/>
                  </a:schemeClr>
                </a:solidFill>
                <a:effectLst/>
              </a:rPr>
              <a:t>Graphic design: Mielikuvitustoimisto Oy</a:t>
            </a:r>
            <a:endParaRPr lang="en-FI" sz="500">
              <a:solidFill>
                <a:schemeClr val="tx1">
                  <a:alpha val="5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1628829-EC16-4A7E-5ADF-818811EB8C90}"/>
              </a:ext>
            </a:extLst>
          </p:cNvPr>
          <p:cNvSpPr txBox="1"/>
          <p:nvPr/>
        </p:nvSpPr>
        <p:spPr>
          <a:xfrm>
            <a:off x="1134800" y="9894673"/>
            <a:ext cx="1502035" cy="442788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none" lIns="91440" tIns="45720" rIns="91440" bIns="45720" rtlCol="0" anchor="ctr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900" dirty="0">
                <a:solidFill>
                  <a:schemeClr val="accent1"/>
                </a:solidFill>
              </a:rPr>
              <a:t>Lisää yrityksenne logo tähän!</a:t>
            </a:r>
            <a:endParaRPr lang="en-FI" sz="9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85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oG">
      <a:dk1>
        <a:srgbClr val="000000"/>
      </a:dk1>
      <a:lt1>
        <a:srgbClr val="FFFFFF"/>
      </a:lt1>
      <a:dk2>
        <a:srgbClr val="36AFC8"/>
      </a:dk2>
      <a:lt2>
        <a:srgbClr val="DAEDF3"/>
      </a:lt2>
      <a:accent1>
        <a:srgbClr val="0066CC"/>
      </a:accent1>
      <a:accent2>
        <a:srgbClr val="0070E3"/>
      </a:accent2>
      <a:accent3>
        <a:srgbClr val="36B0C9"/>
      </a:accent3>
      <a:accent4>
        <a:srgbClr val="3BB573"/>
      </a:accent4>
      <a:accent5>
        <a:srgbClr val="00A857"/>
      </a:accent5>
      <a:accent6>
        <a:srgbClr val="008E48"/>
      </a:accent6>
      <a:hlink>
        <a:srgbClr val="000000"/>
      </a:hlink>
      <a:folHlink>
        <a:srgbClr val="00000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925714a-7be3-495a-aa11-d62572a78ed8" xsi:nil="true"/>
    <lcf76f155ced4ddcb4097134ff3c332f xmlns="50dc143b-05f3-448a-9511-bc58c4911f9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191949A167F354688DB62D5B822772B" ma:contentTypeVersion="20" ma:contentTypeDescription="Luo uusi asiakirja." ma:contentTypeScope="" ma:versionID="fec75485a4a56a6d9040548736ccef6c">
  <xsd:schema xmlns:xsd="http://www.w3.org/2001/XMLSchema" xmlns:xs="http://www.w3.org/2001/XMLSchema" xmlns:p="http://schemas.microsoft.com/office/2006/metadata/properties" xmlns:ns2="50dc143b-05f3-448a-9511-bc58c4911f9b" xmlns:ns3="c925714a-7be3-495a-aa11-d62572a78ed8" targetNamespace="http://schemas.microsoft.com/office/2006/metadata/properties" ma:root="true" ma:fieldsID="ac071848ca574c8a3032d3a4799a3a01" ns2:_="" ns3:_="">
    <xsd:import namespace="50dc143b-05f3-448a-9511-bc58c4911f9b"/>
    <xsd:import namespace="c925714a-7be3-495a-aa11-d62572a78e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dc143b-05f3-448a-9511-bc58c4911f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Kuvien tunnisteet" ma:readOnly="false" ma:fieldId="{5cf76f15-5ced-4ddc-b409-7134ff3c332f}" ma:taxonomyMulti="true" ma:sspId="b11dd811-a582-4278-a84e-71742119dc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25714a-7be3-495a-aa11-d62572a78ed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4c1708f-680c-4039-854c-4c8627dbbe14}" ma:internalName="TaxCatchAll" ma:showField="CatchAllData" ma:web="c925714a-7be3-495a-aa11-d62572a78e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F3A98F0-6315-429B-B215-23AF952F53AD}">
  <ds:schemaRefs>
    <ds:schemaRef ds:uri="http://schemas.microsoft.com/office/2006/documentManagement/types"/>
    <ds:schemaRef ds:uri="http://schemas.openxmlformats.org/package/2006/metadata/core-properties"/>
    <ds:schemaRef ds:uri="50dc143b-05f3-448a-9511-bc58c4911f9b"/>
    <ds:schemaRef ds:uri="http://www.w3.org/XML/1998/namespace"/>
    <ds:schemaRef ds:uri="http://schemas.microsoft.com/office/infopath/2007/PartnerControls"/>
    <ds:schemaRef ds:uri="http://purl.org/dc/terms/"/>
    <ds:schemaRef ds:uri="http://purl.org/dc/elements/1.1/"/>
    <ds:schemaRef ds:uri="c925714a-7be3-495a-aa11-d62572a78ed8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D3F0B22-8C87-41F1-8FCC-36A45C66A50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17974D9-A54A-499C-BC0F-9B3BB02C20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dc143b-05f3-448a-9511-bc58c4911f9b"/>
    <ds:schemaRef ds:uri="c925714a-7be3-495a-aa11-d62572a78e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3337</TotalTime>
  <Words>321</Words>
  <Application>Microsoft Office PowerPoint</Application>
  <PresentationFormat>Mukautettu</PresentationFormat>
  <Paragraphs>22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 Theme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Anri Veisterä</dc:creator>
  <cp:lastModifiedBy>Going Green </cp:lastModifiedBy>
  <cp:revision>186</cp:revision>
  <cp:lastPrinted>2024-05-24T07:05:55Z</cp:lastPrinted>
  <dcterms:created xsi:type="dcterms:W3CDTF">2021-08-10T08:34:37Z</dcterms:created>
  <dcterms:modified xsi:type="dcterms:W3CDTF">2026-01-20T09:29:35Z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0x0101002191949A167F354688DB62D5B822772B</vt:lpwstr>
  </property>
  <property fmtid="{D5CDD505-2E9C-101B-9397-08002B2CF9AE}" pid="3" name="MediaServiceImageTags">
    <vt:lpwstr/>
  </property>
</Properties>
</file>