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7" r:id="rId4"/>
  </p:sldMasterIdLst>
  <p:notesMasterIdLst>
    <p:notesMasterId r:id="rId6"/>
  </p:notesMasterIdLst>
  <p:sldIdLst>
    <p:sldId id="259" r:id="rId5"/>
  </p:sldIdLst>
  <p:sldSz cx="7559675" cy="10691813"/>
  <p:notesSz cx="6858000" cy="9144000"/>
  <p:embeddedFontLst>
    <p:embeddedFont>
      <p:font typeface="等线" panose="02010600030101010101" pitchFamily="2" charset="-122"/>
      <p:regular r:id="rId7"/>
      <p:bold r:id="rId8"/>
    </p:embeddedFont>
    <p:embeddedFont>
      <p:font typeface="游ゴシック" panose="020B0400000000000000" pitchFamily="34" charset="-128"/>
      <p:regular r:id="rId9"/>
      <p:bold r:id="rId10"/>
    </p:embeddedFont>
    <p:embeddedFont>
      <p:font typeface="Broadway" pitchFamily="82" charset="77"/>
      <p:regular r:id="rId11"/>
    </p:embeddedFont>
    <p:embeddedFont>
      <p:font typeface="Consolas" panose="020B0609020204030204" pitchFamily="49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E32"/>
    <a:srgbClr val="009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F5665-EAF8-F76F-6EFD-B5049A8AFAF6}" v="3" dt="2022-02-02T07:19:48.968"/>
    <p1510:client id="{5B6F6484-E8E8-4774-A5D5-2B9BB3968032}" v="467" dt="2022-01-27T13:00:03.504"/>
    <p1510:client id="{CA3F03D4-6875-CB5F-532D-E8A112F2717D}" v="168" dt="2022-01-28T08:29:17.055"/>
    <p1510:client id="{ECD2509E-D88D-C9EC-ABEE-E7D69A24F167}" v="287" dt="2022-01-28T08:04:31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6327"/>
  </p:normalViewPr>
  <p:slideViewPr>
    <p:cSldViewPr snapToGrid="0" snapToObjects="1">
      <p:cViewPr>
        <p:scale>
          <a:sx n="201" d="100"/>
          <a:sy n="201" d="100"/>
        </p:scale>
        <p:origin x="96" y="-8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7" d="100"/>
          <a:sy n="107" d="100"/>
        </p:scale>
        <p:origin x="4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BD53-D462-9042-A42A-E5CBF824FCEF}" type="datetimeFigureOut">
              <a:rPr lang="en-FI"/>
              <a:t>8/13/24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41422-88D4-B04F-9F15-A673859BD8A0}" type="slidenum">
              <a:r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4870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55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726E6-8081-46FB-854C-62E67F01B116}" type="datetime1">
              <a:rPr lang="fi-FI" smtClean="0"/>
              <a:t>13.8.2024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9E3E-891D-1E4E-B2AE-2AA1D51EC8F2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94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blue sky with a lake and trees&#10;&#10;Description automatically generated">
            <a:extLst>
              <a:ext uri="{FF2B5EF4-FFF2-40B4-BE49-F238E27FC236}">
                <a16:creationId xmlns:a16="http://schemas.microsoft.com/office/drawing/2014/main" id="{682EB210-C03D-7FE7-8953-06985DE1C3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2734" b="3351"/>
          <a:stretch/>
        </p:blipFill>
        <p:spPr>
          <a:xfrm>
            <a:off x="-18163" y="-9144"/>
            <a:ext cx="7596000" cy="4239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5887F-9748-3E41-3D10-4FCF9F6DB7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493062" y="3593827"/>
            <a:ext cx="1162498" cy="1692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500" b="0" i="0" u="none" strike="noStrike">
                <a:solidFill>
                  <a:schemeClr val="bg1">
                    <a:alpha val="80000"/>
                  </a:schemeClr>
                </a:solidFill>
                <a:effectLst/>
              </a:rPr>
              <a:t>Photo: Thomas Kast, Business Finland</a:t>
            </a:r>
            <a:endParaRPr lang="en-FI" sz="5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881B6-858C-D3C9-5DC1-CFF4ADA20B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531878" y="4728017"/>
            <a:ext cx="1233030" cy="1692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500" b="0" i="0" u="none" strike="noStrike">
                <a:solidFill>
                  <a:schemeClr val="tx1">
                    <a:alpha val="50000"/>
                  </a:schemeClr>
                </a:solidFill>
                <a:effectLst/>
              </a:rPr>
              <a:t>Graphic design: Mielikuvitustoimisto Oy</a:t>
            </a:r>
            <a:endParaRPr lang="en-FI" sz="50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34B6A-C41F-C6FA-F9A1-FBB9C5502D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9837" y="3742268"/>
            <a:ext cx="3779838" cy="69495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7326DD-06B3-3446-9457-BB8D467203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5840" y="2693788"/>
            <a:ext cx="5627995" cy="72258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4000"/>
              </a:lnSpc>
            </a:pPr>
            <a:r>
              <a:rPr lang="ja-JP" altLang="fi-FI" sz="3200" spc="150">
                <a:solidFill>
                  <a:schemeClr val="bg1"/>
                </a:solidFill>
                <a:latin typeface="Broadway"/>
                <a:ea typeface="游ゴシック"/>
              </a:rPr>
              <a:t>感谢选择</a:t>
            </a:r>
            <a:r>
              <a:rPr lang="ja-JP" altLang="en-US" sz="3200" spc="150">
                <a:solidFill>
                  <a:schemeClr val="bg1"/>
                </a:solidFill>
                <a:latin typeface="Broadway"/>
                <a:ea typeface="游ゴシック"/>
              </a:rPr>
              <a:t>「绿色钥匙」</a:t>
            </a:r>
            <a:r>
              <a:rPr lang="ja-JP" sz="3200" spc="150">
                <a:solidFill>
                  <a:schemeClr val="bg1"/>
                </a:solidFill>
                <a:latin typeface="Broadway"/>
                <a:ea typeface="游ゴシック"/>
              </a:rPr>
              <a:t>认证</a:t>
            </a:r>
            <a:endParaRPr lang="en-US" altLang="ja-JP">
              <a:solidFill>
                <a:schemeClr val="bg1"/>
              </a:solidFill>
              <a:ea typeface="游ゴシック" panose="020B0400000000000000" pitchFamily="34" charset="-128"/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AD9C9C-F6A6-1E4B-BE36-D41D07FEF2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82008" y="3838178"/>
            <a:ext cx="3203227" cy="32355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ja-JP" altLang="fi-FI" sz="1300" spc="120">
                <a:solidFill>
                  <a:schemeClr val="bg1"/>
                </a:solidFill>
                <a:latin typeface="+mj-lt"/>
                <a:ea typeface="游ゴシック"/>
              </a:rPr>
              <a:t>您的参与</a:t>
            </a:r>
            <a:endParaRPr lang="fi-FI" sz="1300" spc="12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74E283-43A9-204F-8CCE-FE8379282B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82009" y="4724729"/>
            <a:ext cx="2833751" cy="646331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r>
              <a:rPr lang="zh-CN" altLang="en-US" sz="900">
                <a:latin typeface="Consolas"/>
                <a:ea typeface="等线"/>
              </a:rPr>
              <a:t>品尝并</a:t>
            </a:r>
            <a:r>
              <a:rPr lang="zh-CN" sz="900">
                <a:latin typeface="Consolas"/>
                <a:ea typeface="等线"/>
              </a:rPr>
              <a:t>尝试</a:t>
            </a:r>
            <a:r>
              <a:rPr lang="zh-CN" altLang="en-US" sz="900">
                <a:latin typeface="Consolas"/>
                <a:ea typeface="等线"/>
              </a:rPr>
              <a:t>爱上当地风味。购买纪念品时，请选择与当地生活文化风俗相关的产品。探索附近的景点并参于当地活动</a:t>
            </a:r>
            <a:r>
              <a:rPr lang="zh-CN" sz="900">
                <a:latin typeface="Consolas"/>
                <a:ea typeface="等线"/>
              </a:rPr>
              <a:t>。</a:t>
            </a:r>
            <a:endParaRPr lang="en-US" dirty="0">
              <a:ea typeface="等线"/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23ED2-E371-9C46-A863-81B8BDB443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99837" y="4469130"/>
            <a:ext cx="216000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2700000" sx="90000" sy="90000" algn="t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ja-JP" altLang="fi-FI" sz="900" spc="300">
                <a:ea typeface="游ゴシック"/>
                <a:cs typeface="Calibri"/>
              </a:rPr>
              <a:t>支持</a:t>
            </a:r>
            <a:r>
              <a:rPr lang="zh-CN" altLang="en-US" sz="900" spc="300">
                <a:latin typeface="Consolas"/>
                <a:ea typeface="游ゴシック"/>
                <a:cs typeface="Calibri"/>
              </a:rPr>
              <a:t>当地</a:t>
            </a:r>
            <a:r>
              <a:rPr lang="zh-CN" altLang="en-US" sz="900" spc="300">
                <a:ea typeface="游ゴシック"/>
                <a:cs typeface="Calibri"/>
              </a:rPr>
              <a:t>经济</a:t>
            </a:r>
            <a:endParaRPr lang="fi-FI" sz="900" spc="300" dirty="0">
              <a:ea typeface="游ゴシック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32408A-9294-1A4D-B9BA-83732449EA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1018" y="4724729"/>
            <a:ext cx="2880000" cy="646331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 algn="r"/>
            <a:r>
              <a:rPr lang="ja-JP" sz="900">
                <a:latin typeface="Consolas"/>
                <a:ea typeface="等线"/>
              </a:rPr>
              <a:t>我们</a:t>
            </a:r>
            <a:r>
              <a:rPr lang="zh-CN" altLang="en-US" sz="900">
                <a:latin typeface="Consolas"/>
                <a:ea typeface="等线"/>
              </a:rPr>
              <a:t>选用当地生产和有机标签的食品、产品和服务。并在显著位置标示有关标</a:t>
            </a:r>
            <a:r>
              <a:rPr lang="zh-CN" sz="900">
                <a:ea typeface="+mn-lt"/>
                <a:cs typeface="+mn-lt"/>
              </a:rPr>
              <a:t>志</a:t>
            </a:r>
            <a:r>
              <a:rPr lang="zh-CN" altLang="en-US" sz="900">
                <a:latin typeface="Consolas"/>
                <a:ea typeface="等线"/>
              </a:rPr>
              <a:t>。我们的选择旨在促进当地经济</a:t>
            </a:r>
            <a:r>
              <a:rPr lang="zh-CN" sz="900">
                <a:latin typeface="Consolas"/>
                <a:ea typeface="等线"/>
              </a:rPr>
              <a:t>。</a:t>
            </a:r>
            <a:endParaRPr lang="en-US">
              <a:ea typeface="等线"/>
              <a:cs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ACC2A4-AD8C-6648-ACA5-32FCF54C7C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9165" y="5752061"/>
            <a:ext cx="2801945" cy="507831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r>
              <a:rPr lang="ja-JP" altLang="fi-FI" sz="900">
                <a:ea typeface="+mn-lt"/>
                <a:cs typeface="+mn-lt"/>
              </a:rPr>
              <a:t>不用水时请立即关闭水龙头。不要长时间打开</a:t>
            </a:r>
            <a:r>
              <a:rPr lang="ja-JP" sz="900">
                <a:ea typeface="+mn-lt"/>
                <a:cs typeface="+mn-lt"/>
              </a:rPr>
              <a:t>窗户通风</a:t>
            </a:r>
            <a:r>
              <a:rPr lang="ja-JP" altLang="fi-FI" sz="900">
                <a:ea typeface="+mn-lt"/>
                <a:cs typeface="+mn-lt"/>
              </a:rPr>
              <a:t>。</a:t>
            </a:r>
            <a:r>
              <a:rPr lang="fi-FI" altLang="ja-JP" sz="900" dirty="0">
                <a:ea typeface="+mn-lt"/>
                <a:cs typeface="+mn-lt"/>
              </a:rPr>
              <a:t> </a:t>
            </a:r>
            <a:r>
              <a:rPr lang="ja-JP" altLang="fi-FI" sz="900">
                <a:ea typeface="+mn-lt"/>
                <a:cs typeface="+mn-lt"/>
              </a:rPr>
              <a:t>每当离开房间时，请关闭不必要的电灯和电器</a:t>
            </a:r>
            <a:r>
              <a:rPr lang="fi-FI" sz="900" dirty="0">
                <a:ea typeface="+mn-lt"/>
                <a:cs typeface="+mn-lt"/>
              </a:rPr>
              <a:t>。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D5376C-7CA8-E745-A59D-4DF281B521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99837" y="5487641"/>
            <a:ext cx="216000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2700000" sx="90000" sy="90000" algn="t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ja-JP" altLang="fi-FI" sz="900" spc="300">
                <a:ea typeface="+mn-lt"/>
                <a:cs typeface="+mn-lt"/>
              </a:rPr>
              <a:t>水和能源的可持续利用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3B93CE-9AB5-764A-8280-771EE47A6B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1018" y="5752061"/>
            <a:ext cx="2880000" cy="646331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 algn="r"/>
            <a:r>
              <a:rPr lang="ja-JP" altLang="fi-FI" sz="900">
                <a:latin typeface="Consolas"/>
                <a:ea typeface="等线"/>
              </a:rPr>
              <a:t>连续监控</a:t>
            </a:r>
            <a:r>
              <a:rPr lang="ja-JP" sz="900">
                <a:latin typeface="Consolas"/>
                <a:ea typeface="等线"/>
              </a:rPr>
              <a:t>我们业</a:t>
            </a:r>
            <a:r>
              <a:rPr lang="ja-JP" altLang="en-US" sz="900">
                <a:latin typeface="Consolas"/>
                <a:ea typeface="等线"/>
              </a:rPr>
              <a:t>务中</a:t>
            </a:r>
            <a:r>
              <a:rPr lang="ja-JP" sz="900">
                <a:latin typeface="Consolas"/>
                <a:ea typeface="等线"/>
              </a:rPr>
              <a:t>的</a:t>
            </a:r>
            <a:r>
              <a:rPr lang="ja-JP" altLang="fi-FI" sz="900">
                <a:latin typeface="Consolas"/>
                <a:ea typeface="等线"/>
              </a:rPr>
              <a:t>能源和水消耗，并于</a:t>
            </a:r>
            <a:r>
              <a:rPr lang="ja-JP" sz="900">
                <a:latin typeface="Consolas"/>
                <a:ea typeface="等线"/>
              </a:rPr>
              <a:t>运营中</a:t>
            </a:r>
            <a:r>
              <a:rPr lang="ja-JP" altLang="fi-FI" sz="900">
                <a:latin typeface="Consolas"/>
                <a:ea typeface="等线"/>
              </a:rPr>
              <a:t>不断努力地以更有效的方式使用它们，以及尽可能使用可再生能源</a:t>
            </a:r>
            <a:r>
              <a:rPr lang="fi-FI" sz="900" dirty="0">
                <a:latin typeface="Consolas"/>
                <a:ea typeface="等线"/>
              </a:rPr>
              <a:t>。</a:t>
            </a:r>
            <a:endParaRPr lang="en-US" sz="900" dirty="0">
              <a:latin typeface="Consolas"/>
              <a:ea typeface="等线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097687-9B51-BD4F-92D1-6AE50B78D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85743" y="6760921"/>
            <a:ext cx="2833751" cy="646331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r>
              <a:rPr lang="ja-JP" altLang="fi-FI" sz="900">
                <a:ea typeface="+mn-lt"/>
                <a:cs typeface="+mn-lt"/>
              </a:rPr>
              <a:t>跟据个人需要拿取</a:t>
            </a:r>
            <a:r>
              <a:rPr lang="ja-JP" sz="900">
                <a:ea typeface="+mn-lt"/>
                <a:cs typeface="+mn-lt"/>
              </a:rPr>
              <a:t>食物的</a:t>
            </a:r>
            <a:r>
              <a:rPr lang="ja-JP" altLang="en-US" sz="900">
                <a:ea typeface="+mn-lt"/>
                <a:cs typeface="+mn-lt"/>
              </a:rPr>
              <a:t>分量，避免浪费</a:t>
            </a:r>
            <a:r>
              <a:rPr lang="ja-JP" altLang="fi-FI" sz="900">
                <a:ea typeface="+mn-lt"/>
                <a:cs typeface="+mn-lt"/>
              </a:rPr>
              <a:t>。</a:t>
            </a:r>
            <a:r>
              <a:rPr lang="fi-FI" altLang="ja-JP" sz="900" dirty="0">
                <a:ea typeface="+mn-lt"/>
                <a:cs typeface="+mn-lt"/>
              </a:rPr>
              <a:t> </a:t>
            </a:r>
            <a:r>
              <a:rPr lang="ja-JP" altLang="fi-FI" sz="900">
                <a:ea typeface="+mn-lt"/>
                <a:cs typeface="+mn-lt"/>
              </a:rPr>
              <a:t>将垃圾</a:t>
            </a:r>
            <a:r>
              <a:rPr lang="ja-JP" sz="900">
                <a:ea typeface="+mn-lt"/>
                <a:cs typeface="+mn-lt"/>
              </a:rPr>
              <a:t>分类，</a:t>
            </a:r>
            <a:r>
              <a:rPr lang="ja-JP" altLang="en-US" sz="900">
                <a:ea typeface="+mn-lt"/>
                <a:cs typeface="+mn-lt"/>
              </a:rPr>
              <a:t>并放置于</a:t>
            </a:r>
            <a:r>
              <a:rPr lang="ja-JP" sz="900">
                <a:ea typeface="+mn-lt"/>
                <a:cs typeface="+mn-lt"/>
              </a:rPr>
              <a:t>房间垃圾分类箱</a:t>
            </a:r>
            <a:r>
              <a:rPr lang="ja-JP" altLang="en-US" sz="900">
                <a:ea typeface="+mn-lt"/>
                <a:cs typeface="+mn-lt"/>
              </a:rPr>
              <a:t>内</a:t>
            </a:r>
            <a:r>
              <a:rPr lang="ja-JP" sz="900">
                <a:ea typeface="+mn-lt"/>
                <a:cs typeface="+mn-lt"/>
              </a:rPr>
              <a:t>或</a:t>
            </a:r>
            <a:r>
              <a:rPr lang="ja-JP" altLang="fi-FI" sz="900">
                <a:ea typeface="+mn-lt"/>
                <a:cs typeface="+mn-lt"/>
              </a:rPr>
              <a:t>我们的分类点。</a:t>
            </a:r>
            <a:r>
              <a:rPr lang="fi-FI" altLang="ja-JP" sz="900" dirty="0">
                <a:ea typeface="+mn-lt"/>
                <a:cs typeface="+mn-lt"/>
              </a:rPr>
              <a:t> </a:t>
            </a:r>
            <a:r>
              <a:rPr lang="ja-JP" altLang="fi-FI" sz="900">
                <a:ea typeface="+mn-lt"/>
                <a:cs typeface="+mn-lt"/>
              </a:rPr>
              <a:t>将危险废物留在</a:t>
            </a:r>
            <a:r>
              <a:rPr lang="ja-JP" sz="900">
                <a:ea typeface="+mn-lt"/>
                <a:cs typeface="+mn-lt"/>
              </a:rPr>
              <a:t>房间的</a:t>
            </a:r>
            <a:r>
              <a:rPr lang="ja-JP" altLang="fi-FI" sz="900">
                <a:ea typeface="+mn-lt"/>
                <a:cs typeface="+mn-lt"/>
              </a:rPr>
              <a:t>桌子上或接待处</a:t>
            </a:r>
            <a:r>
              <a:rPr lang="fi-FI" sz="900" dirty="0">
                <a:ea typeface="+mn-lt"/>
                <a:cs typeface="+mn-lt"/>
              </a:rPr>
              <a:t>。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E8C608-3AF4-CA4B-91C8-E05509769D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99837" y="6506152"/>
            <a:ext cx="216000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2700000" sx="90000" sy="90000" algn="t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ja-JP" altLang="fi-FI" sz="900" spc="300">
                <a:ea typeface="+mn-lt"/>
                <a:cs typeface="+mn-lt"/>
              </a:rPr>
              <a:t>减废和回收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A5F332-C11B-ED41-900E-1E65AD719E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1018" y="6760921"/>
            <a:ext cx="2880000" cy="646331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 algn="r"/>
            <a:r>
              <a:rPr lang="ja-JP" sz="900">
                <a:latin typeface="Consolas"/>
                <a:ea typeface="+mn-lt"/>
                <a:cs typeface="+mn-lt"/>
              </a:rPr>
              <a:t>连续</a:t>
            </a:r>
            <a:r>
              <a:rPr lang="ja-JP" altLang="fi-FI" sz="900">
                <a:ea typeface="+mn-lt"/>
                <a:cs typeface="+mn-lt"/>
              </a:rPr>
              <a:t>监控我们产生的废物</a:t>
            </a:r>
            <a:r>
              <a:rPr lang="ja-JP" sz="900">
                <a:ea typeface="+mn-lt"/>
                <a:cs typeface="+mn-lt"/>
              </a:rPr>
              <a:t>量。</a:t>
            </a:r>
            <a:r>
              <a:rPr lang="ja-JP" altLang="fi-FI" sz="900">
                <a:ea typeface="+mn-lt"/>
                <a:cs typeface="+mn-lt"/>
              </a:rPr>
              <a:t>通过回收和分类来减少废物的数量，以及减少食物浪费</a:t>
            </a:r>
            <a:r>
              <a:rPr lang="fi-FI" sz="900" dirty="0">
                <a:ea typeface="+mn-lt"/>
                <a:cs typeface="+mn-lt"/>
              </a:rPr>
              <a:t>。</a:t>
            </a:r>
            <a:endParaRPr lang="en-US" dirty="0"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821876-6A22-C749-8C59-FA15B0C80D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85744" y="7791607"/>
            <a:ext cx="2827174" cy="507831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r>
              <a:rPr lang="ja-JP" altLang="fi-FI" sz="900">
                <a:ea typeface="+mn-lt"/>
                <a:cs typeface="+mn-lt"/>
              </a:rPr>
              <a:t>请节约使用我们提供的个人洗</a:t>
            </a:r>
            <a:r>
              <a:rPr lang="ja-JP" sz="900">
                <a:ea typeface="+mn-lt"/>
                <a:cs typeface="+mn-lt"/>
              </a:rPr>
              <a:t>漱用</a:t>
            </a:r>
            <a:r>
              <a:rPr lang="ja-JP" altLang="en-US" sz="900">
                <a:ea typeface="+mn-lt"/>
                <a:cs typeface="+mn-lt"/>
              </a:rPr>
              <a:t>品</a:t>
            </a:r>
            <a:r>
              <a:rPr lang="ja-JP" altLang="fi-FI" sz="900">
                <a:ea typeface="+mn-lt"/>
                <a:cs typeface="+mn-lt"/>
              </a:rPr>
              <a:t>。</a:t>
            </a:r>
            <a:r>
              <a:rPr lang="fi-FI" altLang="ja-JP" sz="900" dirty="0">
                <a:ea typeface="+mn-lt"/>
                <a:cs typeface="+mn-lt"/>
              </a:rPr>
              <a:t> </a:t>
            </a:r>
            <a:r>
              <a:rPr lang="ja-JP" altLang="fi-FI" sz="900">
                <a:ea typeface="+mn-lt"/>
                <a:cs typeface="+mn-lt"/>
              </a:rPr>
              <a:t>即使是少量的危险化学品也不要倒入下水道，请将它们留在房间的桌子上</a:t>
            </a:r>
            <a:r>
              <a:rPr lang="fi-FI" sz="900" dirty="0">
                <a:ea typeface="+mn-lt"/>
                <a:cs typeface="+mn-lt"/>
              </a:rPr>
              <a:t>。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A48744-3D86-3B49-8736-B67C8F6D60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99837" y="7524663"/>
            <a:ext cx="216000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2700000" sx="90000" sy="90000" algn="t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ja-JP" altLang="fi-FI" sz="900" spc="300">
                <a:ea typeface="+mn-lt"/>
                <a:cs typeface="+mn-lt"/>
              </a:rPr>
              <a:t>清洁用品和用纸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EF5E6B-A525-0543-A72B-B6ECDFDAE4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1018" y="7791607"/>
            <a:ext cx="2880000" cy="784830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 algn="r"/>
            <a:r>
              <a:rPr lang="ja-JP" altLang="fi-FI" sz="900">
                <a:ea typeface="+mn-lt"/>
                <a:cs typeface="+mn-lt"/>
              </a:rPr>
              <a:t>我们在日常运作中使用生态标签的清洁用品和用纸。</a:t>
            </a:r>
            <a:r>
              <a:rPr lang="ja-JP" altLang="en-US" sz="900">
                <a:latin typeface="Consolas"/>
                <a:ea typeface="+mn-lt"/>
                <a:cs typeface="+mn-lt"/>
              </a:rPr>
              <a:t>并</a:t>
            </a:r>
            <a:r>
              <a:rPr lang="ja-JP" altLang="fi-FI" sz="900">
                <a:ea typeface="+mn-lt"/>
                <a:cs typeface="+mn-lt"/>
              </a:rPr>
              <a:t>遵循说明的</a:t>
            </a:r>
            <a:r>
              <a:rPr lang="ja-JP" sz="900">
                <a:ea typeface="+mn-lt"/>
                <a:cs typeface="+mn-lt"/>
              </a:rPr>
              <a:t>剂量</a:t>
            </a:r>
            <a:r>
              <a:rPr lang="ja-JP" altLang="en-US" sz="900">
                <a:ea typeface="+mn-lt"/>
                <a:cs typeface="+mn-lt"/>
              </a:rPr>
              <a:t>使用</a:t>
            </a:r>
            <a:r>
              <a:rPr lang="ja-JP" altLang="fi-FI" sz="900">
                <a:ea typeface="+mn-lt"/>
                <a:cs typeface="+mn-lt"/>
              </a:rPr>
              <a:t>，避免化学物质在环境中长期积累。</a:t>
            </a:r>
            <a:endParaRPr lang="fi-FI" sz="900"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D9E9E8-EC70-1343-ADDD-7FCC84A7C5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59310" y="8798774"/>
            <a:ext cx="2853608" cy="507831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r>
              <a:rPr lang="ja-JP" altLang="fi-FI" sz="900">
                <a:ea typeface="+mn-lt"/>
                <a:cs typeface="+mn-lt"/>
              </a:rPr>
              <a:t>您的查询、表扬和反馈使</a:t>
            </a:r>
            <a:r>
              <a:rPr lang="ja-JP" sz="900">
                <a:ea typeface="+mn-lt"/>
                <a:cs typeface="+mn-lt"/>
              </a:rPr>
              <a:t>我们的工作做得更好。当认</a:t>
            </a:r>
            <a:r>
              <a:rPr lang="ja-JP" altLang="en-US" sz="900">
                <a:ea typeface="+mn-lt"/>
                <a:cs typeface="+mn-lt"/>
              </a:rPr>
              <a:t>为</a:t>
            </a:r>
            <a:r>
              <a:rPr lang="ja-JP" altLang="fi-FI" sz="900">
                <a:ea typeface="+mn-lt"/>
                <a:cs typeface="+mn-lt"/>
              </a:rPr>
              <a:t>我们有不足之处时，请告诉我们。</a:t>
            </a:r>
            <a:r>
              <a:rPr lang="fi-FI" altLang="ja-JP" sz="900" dirty="0">
                <a:ea typeface="+mn-lt"/>
                <a:cs typeface="+mn-lt"/>
              </a:rPr>
              <a:t> </a:t>
            </a:r>
            <a:r>
              <a:rPr lang="ja-JP" altLang="fi-FI" sz="900">
                <a:ea typeface="+mn-lt"/>
                <a:cs typeface="+mn-lt"/>
              </a:rPr>
              <a:t>当认可我们的努力时，请让更多人知道。</a:t>
            </a:r>
            <a:endParaRPr lang="ja-JP" altLang="en-US" sz="900">
              <a:ea typeface="+mn-lt"/>
              <a:cs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1958B7-C652-CF49-89EB-D4EAE08C41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99837" y="8543175"/>
            <a:ext cx="216000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2700000" sx="90000" sy="90000" algn="t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ja-JP" altLang="fi-FI" sz="900" spc="300">
                <a:ea typeface="+mn-lt"/>
                <a:cs typeface="+mn-lt"/>
              </a:rPr>
              <a:t>持续发展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448718-8EE7-1944-BB32-604E36069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1018" y="8798774"/>
            <a:ext cx="2880000" cy="784830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 algn="r"/>
            <a:r>
              <a:rPr lang="ja-JP" sz="900">
                <a:ea typeface="+mn-lt"/>
                <a:cs typeface="+mn-lt"/>
              </a:rPr>
              <a:t>持续</a:t>
            </a:r>
            <a:r>
              <a:rPr lang="ja-JP" altLang="fi-FI" sz="900">
                <a:ea typeface="+mn-lt"/>
                <a:cs typeface="+mn-lt"/>
              </a:rPr>
              <a:t>于社会责任企业各个领域发展我们的专业知识。</a:t>
            </a:r>
            <a:r>
              <a:rPr lang="ja-JP" sz="900">
                <a:ea typeface="+mn-lt"/>
                <a:cs typeface="+mn-lt"/>
              </a:rPr>
              <a:t>定期</a:t>
            </a:r>
            <a:r>
              <a:rPr lang="ja-JP" altLang="fi-FI" sz="900">
                <a:ea typeface="+mn-lt"/>
                <a:cs typeface="+mn-lt"/>
              </a:rPr>
              <a:t>为我们的员工提供</a:t>
            </a:r>
            <a:r>
              <a:rPr lang="ja-JP" sz="900">
                <a:ea typeface="+mn-lt"/>
                <a:cs typeface="+mn-lt"/>
              </a:rPr>
              <a:t>培训，</a:t>
            </a:r>
            <a:r>
              <a:rPr lang="ja-JP" altLang="fi-FI" sz="900">
                <a:ea typeface="+mn-lt"/>
                <a:cs typeface="+mn-lt"/>
              </a:rPr>
              <a:t>并向客户报告我们的最新发展</a:t>
            </a:r>
            <a:r>
              <a:rPr lang="fi-FI" sz="900" dirty="0">
                <a:ea typeface="+mn-lt"/>
                <a:cs typeface="+mn-lt"/>
              </a:rPr>
              <a:t>。</a:t>
            </a:r>
            <a:endParaRPr lang="en-US" dirty="0"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C9630-4483-2D4A-9C9D-090C4D0F15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8108" y="3834480"/>
            <a:ext cx="2712910" cy="323552"/>
          </a:xfrm>
          <a:prstGeom prst="rect">
            <a:avLst/>
          </a:prstGeom>
        </p:spPr>
        <p:txBody>
          <a:bodyPr wrap="square" lIns="0" tIns="0" rIns="90000" bIns="0" rtlCol="0" anchor="ctr">
            <a:noAutofit/>
          </a:bodyPr>
          <a:lstStyle/>
          <a:p>
            <a:pPr algn="r"/>
            <a:r>
              <a:rPr lang="ja-JP" altLang="fi-FI" sz="1300" spc="120">
                <a:solidFill>
                  <a:schemeClr val="bg1"/>
                </a:solidFill>
                <a:latin typeface="+mj-lt"/>
                <a:ea typeface="游ゴシック"/>
              </a:rPr>
              <a:t>我们的承诺</a:t>
            </a:r>
            <a:endParaRPr lang="fi-FI" sz="1300" spc="12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263D91-6548-2040-8D55-B4B0F2A5A7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97344" y="9856835"/>
            <a:ext cx="2208588" cy="46162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i-FI" sz="750" dirty="0">
                <a:solidFill>
                  <a:schemeClr val="bg1"/>
                </a:solidFill>
                <a:ea typeface="+mn-lt"/>
                <a:cs typeface="+mn-lt"/>
              </a:rPr>
              <a:t>「</a:t>
            </a:r>
            <a:r>
              <a:rPr lang="ja-JP" altLang="fi-FI" sz="750" dirty="0">
                <a:solidFill>
                  <a:schemeClr val="bg1"/>
                </a:solidFill>
                <a:ea typeface="+mn-lt"/>
                <a:cs typeface="+mn-lt"/>
              </a:rPr>
              <a:t>绿色钥匙」（</a:t>
            </a:r>
            <a:r>
              <a:rPr lang="fi-FI" sz="750" dirty="0">
                <a:solidFill>
                  <a:schemeClr val="bg1"/>
                </a:solidFill>
                <a:ea typeface="+mn-lt"/>
                <a:cs typeface="+mn-lt"/>
              </a:rPr>
              <a:t>Green Key） </a:t>
            </a:r>
            <a:r>
              <a:rPr lang="ja-JP" altLang="fi-FI" sz="750" dirty="0">
                <a:solidFill>
                  <a:schemeClr val="bg1"/>
                </a:solidFill>
                <a:ea typeface="+mn-lt"/>
                <a:cs typeface="+mn-lt"/>
              </a:rPr>
              <a:t>是一项国际生态标签认证，目前在全</a:t>
            </a:r>
            <a:r>
              <a:rPr lang="ja-JP" altLang="fi-FI" sz="750">
                <a:solidFill>
                  <a:schemeClr val="bg1"/>
                </a:solidFill>
                <a:ea typeface="+mn-lt"/>
                <a:cs typeface="+mn-lt"/>
              </a:rPr>
              <a:t>球</a:t>
            </a:r>
            <a:r>
              <a:rPr lang="fi-FI" sz="750" dirty="0">
                <a:solidFill>
                  <a:schemeClr val="bg1"/>
                </a:solidFill>
                <a:ea typeface="+mn-lt"/>
                <a:cs typeface="+mn-lt"/>
              </a:rPr>
              <a:t> 70 </a:t>
            </a:r>
            <a:r>
              <a:rPr lang="ja-JP" altLang="fi-FI" sz="750" dirty="0">
                <a:solidFill>
                  <a:schemeClr val="bg1"/>
                </a:solidFill>
                <a:ea typeface="+mn-lt"/>
                <a:cs typeface="+mn-lt"/>
              </a:rPr>
              <a:t>多个国家</a:t>
            </a:r>
            <a:r>
              <a:rPr lang="ja-JP" sz="750" dirty="0">
                <a:solidFill>
                  <a:schemeClr val="bg1"/>
                </a:solidFill>
                <a:ea typeface="+mn-lt"/>
                <a:cs typeface="+mn-lt"/>
              </a:rPr>
              <a:t>获认证</a:t>
            </a:r>
            <a:r>
              <a:rPr lang="ja-JP" altLang="fi-FI" sz="750" dirty="0">
                <a:solidFill>
                  <a:schemeClr val="bg1"/>
                </a:solidFill>
                <a:ea typeface="+mn-lt"/>
                <a:cs typeface="+mn-lt"/>
              </a:rPr>
              <a:t>的</a:t>
            </a:r>
            <a:r>
              <a:rPr lang="ja-JP" altLang="en-US" sz="750" dirty="0">
                <a:solidFill>
                  <a:schemeClr val="bg1"/>
                </a:solidFill>
                <a:ea typeface="+mn-lt"/>
                <a:cs typeface="+mn-lt"/>
              </a:rPr>
              <a:t>酒店和旅游机构多</a:t>
            </a:r>
            <a:r>
              <a:rPr lang="ja-JP" altLang="en-US" sz="750">
                <a:solidFill>
                  <a:schemeClr val="bg1"/>
                </a:solidFill>
                <a:ea typeface="+mn-lt"/>
                <a:cs typeface="+mn-lt"/>
              </a:rPr>
              <a:t>达</a:t>
            </a:r>
            <a:r>
              <a:rPr lang="fi-FI" altLang="ja-JP" sz="750">
                <a:solidFill>
                  <a:schemeClr val="bg1"/>
                </a:solidFill>
                <a:ea typeface="+mn-lt"/>
                <a:cs typeface="+mn-lt"/>
              </a:rPr>
              <a:t> 6</a:t>
            </a:r>
            <a:r>
              <a:rPr lang="fi-FI" sz="750">
                <a:solidFill>
                  <a:schemeClr val="bg1"/>
                </a:solidFill>
                <a:ea typeface="+mn-lt"/>
                <a:cs typeface="+mn-lt"/>
              </a:rPr>
              <a:t>,000 </a:t>
            </a:r>
            <a:r>
              <a:rPr lang="ja-JP" altLang="fi-FI" sz="750" dirty="0">
                <a:solidFill>
                  <a:schemeClr val="bg1"/>
                </a:solidFill>
                <a:ea typeface="+mn-lt"/>
                <a:cs typeface="+mn-lt"/>
              </a:rPr>
              <a:t>多家</a:t>
            </a:r>
            <a:r>
              <a:rPr lang="fi-FI" sz="750" dirty="0">
                <a:solidFill>
                  <a:schemeClr val="bg1"/>
                </a:solidFill>
                <a:ea typeface="+mn-lt"/>
                <a:cs typeface="+mn-lt"/>
              </a:rPr>
              <a:t>。</a:t>
            </a:r>
            <a:r>
              <a:rPr lang="ja-JP" altLang="fi-FI" sz="750" dirty="0">
                <a:solidFill>
                  <a:schemeClr val="bg1"/>
                </a:solidFill>
                <a:ea typeface="+mn-lt"/>
                <a:cs typeface="+mn-lt"/>
              </a:rPr>
              <a:t>认证从一开始就是为旅游业设计</a:t>
            </a:r>
            <a:r>
              <a:rPr lang="fi-FI" sz="750" dirty="0">
                <a:solidFill>
                  <a:schemeClr val="bg1"/>
                </a:solidFill>
                <a:ea typeface="+mn-lt"/>
                <a:cs typeface="+mn-lt"/>
              </a:rPr>
              <a:t>，</a:t>
            </a:r>
            <a:r>
              <a:rPr lang="ja-JP" altLang="fi-FI" sz="750" dirty="0">
                <a:solidFill>
                  <a:schemeClr val="bg1"/>
                </a:solidFill>
                <a:ea typeface="+mn-lt"/>
                <a:cs typeface="+mn-lt"/>
              </a:rPr>
              <a:t>因此考虑到了行业的特点以及在实施中的可行性</a:t>
            </a:r>
            <a:r>
              <a:rPr lang="fi-FI" sz="750" dirty="0">
                <a:solidFill>
                  <a:schemeClr val="bg1"/>
                </a:solidFill>
                <a:ea typeface="+mn-lt"/>
                <a:cs typeface="+mn-lt"/>
              </a:rPr>
              <a:t>。</a:t>
            </a:r>
            <a:endParaRPr lang="fi-FI" sz="75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2" name="Picture 33">
            <a:extLst>
              <a:ext uri="{FF2B5EF4-FFF2-40B4-BE49-F238E27FC236}">
                <a16:creationId xmlns:a16="http://schemas.microsoft.com/office/drawing/2014/main" id="{BC2A35BA-37C9-E54B-EC30-38AD24464A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" y="119418"/>
            <a:ext cx="230400" cy="138240"/>
          </a:xfrm>
          <a:prstGeom prst="rect">
            <a:avLst/>
          </a:prstGeom>
        </p:spPr>
      </p:pic>
      <p:sp>
        <p:nvSpPr>
          <p:cNvPr id="38" name="TextBox 2">
            <a:extLst>
              <a:ext uri="{FF2B5EF4-FFF2-40B4-BE49-F238E27FC236}">
                <a16:creationId xmlns:a16="http://schemas.microsoft.com/office/drawing/2014/main" id="{F3DEBE8C-9753-F01A-645B-127419CDB293}"/>
              </a:ext>
            </a:extLst>
          </p:cNvPr>
          <p:cNvSpPr txBox="1"/>
          <p:nvPr/>
        </p:nvSpPr>
        <p:spPr>
          <a:xfrm>
            <a:off x="1190008" y="9858924"/>
            <a:ext cx="1502035" cy="44278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FI" sz="900">
                <a:solidFill>
                  <a:schemeClr val="accent1"/>
                </a:solidFill>
              </a:rPr>
              <a:t>Laita oma logo tähän.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B5347C-CC90-5785-035B-CFD4B64220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7747" y="1625315"/>
            <a:ext cx="818412" cy="101195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C4CAE7D-1708-B314-DC10-49E54F6102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19522" y="9884042"/>
            <a:ext cx="337546" cy="4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G">
      <a:dk1>
        <a:srgbClr val="000000"/>
      </a:dk1>
      <a:lt1>
        <a:srgbClr val="FFFFFF"/>
      </a:lt1>
      <a:dk2>
        <a:srgbClr val="36AFC8"/>
      </a:dk2>
      <a:lt2>
        <a:srgbClr val="DAEDF3"/>
      </a:lt2>
      <a:accent1>
        <a:srgbClr val="0066CC"/>
      </a:accent1>
      <a:accent2>
        <a:srgbClr val="0070E3"/>
      </a:accent2>
      <a:accent3>
        <a:srgbClr val="36B0C9"/>
      </a:accent3>
      <a:accent4>
        <a:srgbClr val="3BB573"/>
      </a:accent4>
      <a:accent5>
        <a:srgbClr val="00A857"/>
      </a:accent5>
      <a:accent6>
        <a:srgbClr val="008E48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25714a-7be3-495a-aa11-d62572a78ed8" xsi:nil="true"/>
    <lcf76f155ced4ddcb4097134ff3c332f xmlns="50dc143b-05f3-448a-9511-bc58c4911f9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191949A167F354688DB62D5B822772B" ma:contentTypeVersion="17" ma:contentTypeDescription="Luo uusi asiakirja." ma:contentTypeScope="" ma:versionID="9ee8f742c716976d66cee1ef4185cd7e">
  <xsd:schema xmlns:xsd="http://www.w3.org/2001/XMLSchema" xmlns:xs="http://www.w3.org/2001/XMLSchema" xmlns:p="http://schemas.microsoft.com/office/2006/metadata/properties" xmlns:ns2="50dc143b-05f3-448a-9511-bc58c4911f9b" xmlns:ns3="c925714a-7be3-495a-aa11-d62572a78ed8" targetNamespace="http://schemas.microsoft.com/office/2006/metadata/properties" ma:root="true" ma:fieldsID="4ca0ee347d403a086ea04d0ece38595a" ns2:_="" ns3:_="">
    <xsd:import namespace="50dc143b-05f3-448a-9511-bc58c4911f9b"/>
    <xsd:import namespace="c925714a-7be3-495a-aa11-d62572a78e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c143b-05f3-448a-9511-bc58c4911f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b11dd811-a582-4278-a84e-71742119dc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5714a-7be3-495a-aa11-d62572a78ed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4c1708f-680c-4039-854c-4c8627dbbe14}" ma:internalName="TaxCatchAll" ma:showField="CatchAllData" ma:web="c925714a-7be3-495a-aa11-d62572a78e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635D4B-67F8-48F4-B12B-D185A25B6B19}">
  <ds:schemaRefs>
    <ds:schemaRef ds:uri="http://schemas.microsoft.com/office/2006/metadata/properties"/>
    <ds:schemaRef ds:uri="http://schemas.microsoft.com/office/infopath/2007/PartnerControls"/>
    <ds:schemaRef ds:uri="c925714a-7be3-495a-aa11-d62572a78ed8"/>
    <ds:schemaRef ds:uri="50dc143b-05f3-448a-9511-bc58c4911f9b"/>
  </ds:schemaRefs>
</ds:datastoreItem>
</file>

<file path=customXml/itemProps2.xml><?xml version="1.0" encoding="utf-8"?>
<ds:datastoreItem xmlns:ds="http://schemas.openxmlformats.org/officeDocument/2006/customXml" ds:itemID="{5B63744E-3DB3-4626-B3DC-87A9608E58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CA5ACC-445A-440F-AFCB-9FC105323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dc143b-05f3-448a-9511-bc58c4911f9b"/>
    <ds:schemaRef ds:uri="c925714a-7be3-495a-aa11-d62572a78e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2986</TotalTime>
  <Words>663</Words>
  <Application>Microsoft Macintosh PowerPoint</Application>
  <PresentationFormat>Mukautettu</PresentationFormat>
  <Paragraphs>22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9" baseType="lpstr">
      <vt:lpstr>Calibri Light</vt:lpstr>
      <vt:lpstr>Consolas</vt:lpstr>
      <vt:lpstr>Arial</vt:lpstr>
      <vt:lpstr>Broadway</vt:lpstr>
      <vt:lpstr>等线</vt:lpstr>
      <vt:lpstr>Calibri</vt:lpstr>
      <vt:lpstr>游ゴシック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Anri Veisterä</dc:creator>
  <cp:lastModifiedBy>Going Green </cp:lastModifiedBy>
  <cp:revision>546</cp:revision>
  <dcterms:created xsi:type="dcterms:W3CDTF">2021-08-10T08:34:37Z</dcterms:created>
  <dcterms:modified xsi:type="dcterms:W3CDTF">2024-08-13T06:57:03Z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0x0101002191949A167F354688DB62D5B822772B</vt:lpwstr>
  </property>
</Properties>
</file>