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70A586-3650-43DF-B348-19B7B4A67CB6}" type="datetimeFigureOut">
              <a:rPr lang="da-DK" smtClean="0"/>
              <a:t>09.03.2022</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a-DK"/>
              <a:t>www.greenkey.global</a:t>
            </a:r>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422164-559F-45F2-9B0E-932D82E98F3E}" type="slidenum">
              <a:rPr lang="da-DK" smtClean="0"/>
              <a:t>‹#›</a:t>
            </a:fld>
            <a:endParaRPr lang="da-DK"/>
          </a:p>
        </p:txBody>
      </p:sp>
    </p:spTree>
    <p:extLst>
      <p:ext uri="{BB962C8B-B14F-4D97-AF65-F5344CB8AC3E}">
        <p14:creationId xmlns:p14="http://schemas.microsoft.com/office/powerpoint/2010/main" val="179394472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BB538-1CD2-4386-8E0C-2B77C2706155}" type="datetimeFigureOut">
              <a:rPr lang="da-DK" smtClean="0"/>
              <a:t>09.03.2022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a-DK"/>
              <a:t>www.greenkey.global</a:t>
            </a:r>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4D562-F957-4BE7-99BB-C281307DCC07}" type="slidenum">
              <a:rPr lang="da-DK" smtClean="0"/>
              <a:t>‹#›</a:t>
            </a:fld>
            <a:endParaRPr lang="da-DK"/>
          </a:p>
        </p:txBody>
      </p:sp>
    </p:spTree>
    <p:extLst>
      <p:ext uri="{BB962C8B-B14F-4D97-AF65-F5344CB8AC3E}">
        <p14:creationId xmlns:p14="http://schemas.microsoft.com/office/powerpoint/2010/main" val="331859194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5" name="Pladsholder til sidefod 4"/>
          <p:cNvSpPr>
            <a:spLocks noGrp="1"/>
          </p:cNvSpPr>
          <p:nvPr>
            <p:ph type="ftr" sz="quarter" idx="11"/>
          </p:nvPr>
        </p:nvSpPr>
        <p:spPr/>
        <p:txBody>
          <a:bodyPr/>
          <a:lstStyle/>
          <a:p>
            <a:r>
              <a:rPr lang="da-DK"/>
              <a:t>www.greenkey.global</a:t>
            </a:r>
          </a:p>
        </p:txBody>
      </p:sp>
    </p:spTree>
    <p:extLst>
      <p:ext uri="{BB962C8B-B14F-4D97-AF65-F5344CB8AC3E}">
        <p14:creationId xmlns:p14="http://schemas.microsoft.com/office/powerpoint/2010/main" val="76854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8E56016E-B0BD-482D-9664-F5E52600CDE7}" type="datetime1">
              <a:rPr lang="da-DK" smtClean="0"/>
              <a:t>09.03.2022</a:t>
            </a:fld>
            <a:endParaRPr lang="da-DK"/>
          </a:p>
        </p:txBody>
      </p:sp>
      <p:sp>
        <p:nvSpPr>
          <p:cNvPr id="5" name="Pladsholder til sidefod 4"/>
          <p:cNvSpPr>
            <a:spLocks noGrp="1"/>
          </p:cNvSpPr>
          <p:nvPr>
            <p:ph type="ftr" sz="quarter" idx="11"/>
          </p:nvPr>
        </p:nvSpPr>
        <p:spPr/>
        <p:txBody>
          <a:bodyPr/>
          <a:lstStyle/>
          <a:p>
            <a:r>
              <a:rPr lang="da-DK"/>
              <a:t>www.greenkey.global</a:t>
            </a:r>
          </a:p>
        </p:txBody>
      </p:sp>
      <p:sp>
        <p:nvSpPr>
          <p:cNvPr id="6" name="Pladsholder til slidenummer 5"/>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30611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6A91B7D-24D9-4434-9C81-98ED10D7573F}" type="datetime1">
              <a:rPr lang="da-DK" smtClean="0"/>
              <a:t>09.03.2022</a:t>
            </a:fld>
            <a:endParaRPr lang="da-DK"/>
          </a:p>
        </p:txBody>
      </p:sp>
      <p:sp>
        <p:nvSpPr>
          <p:cNvPr id="5" name="Pladsholder til sidefod 4"/>
          <p:cNvSpPr>
            <a:spLocks noGrp="1"/>
          </p:cNvSpPr>
          <p:nvPr>
            <p:ph type="ftr" sz="quarter" idx="11"/>
          </p:nvPr>
        </p:nvSpPr>
        <p:spPr/>
        <p:txBody>
          <a:bodyPr/>
          <a:lstStyle/>
          <a:p>
            <a:r>
              <a:rPr lang="da-DK"/>
              <a:t>www.greenkey.global</a:t>
            </a:r>
          </a:p>
        </p:txBody>
      </p:sp>
      <p:sp>
        <p:nvSpPr>
          <p:cNvPr id="6" name="Pladsholder til slidenummer 5"/>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280906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5D5C30D-AA4A-44CA-BCFB-FEED9C0DF7D3}" type="datetime1">
              <a:rPr lang="da-DK" smtClean="0"/>
              <a:t>09.03.2022</a:t>
            </a:fld>
            <a:endParaRPr lang="da-DK"/>
          </a:p>
        </p:txBody>
      </p:sp>
      <p:sp>
        <p:nvSpPr>
          <p:cNvPr id="5" name="Pladsholder til sidefod 4"/>
          <p:cNvSpPr>
            <a:spLocks noGrp="1"/>
          </p:cNvSpPr>
          <p:nvPr>
            <p:ph type="ftr" sz="quarter" idx="11"/>
          </p:nvPr>
        </p:nvSpPr>
        <p:spPr/>
        <p:txBody>
          <a:bodyPr/>
          <a:lstStyle/>
          <a:p>
            <a:r>
              <a:rPr lang="da-DK"/>
              <a:t>www.greenkey.global</a:t>
            </a:r>
          </a:p>
        </p:txBody>
      </p:sp>
      <p:sp>
        <p:nvSpPr>
          <p:cNvPr id="6" name="Pladsholder til slidenummer 5"/>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140447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3E93786C-2A47-450C-9DEE-37B9195C09BF}" type="datetime1">
              <a:rPr lang="da-DK" smtClean="0"/>
              <a:t>09.03.2022</a:t>
            </a:fld>
            <a:endParaRPr lang="da-DK"/>
          </a:p>
        </p:txBody>
      </p:sp>
      <p:sp>
        <p:nvSpPr>
          <p:cNvPr id="5" name="Pladsholder til sidefod 4"/>
          <p:cNvSpPr>
            <a:spLocks noGrp="1"/>
          </p:cNvSpPr>
          <p:nvPr>
            <p:ph type="ftr" sz="quarter" idx="11"/>
          </p:nvPr>
        </p:nvSpPr>
        <p:spPr/>
        <p:txBody>
          <a:bodyPr/>
          <a:lstStyle/>
          <a:p>
            <a:r>
              <a:rPr lang="da-DK"/>
              <a:t>www.greenkey.global</a:t>
            </a:r>
          </a:p>
        </p:txBody>
      </p:sp>
      <p:sp>
        <p:nvSpPr>
          <p:cNvPr id="6" name="Pladsholder til slidenummer 5"/>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157898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EA13744A-001C-4DE4-9414-5CB82147A6AE}" type="datetime1">
              <a:rPr lang="da-DK" smtClean="0"/>
              <a:t>09.03.2022</a:t>
            </a:fld>
            <a:endParaRPr lang="da-DK"/>
          </a:p>
        </p:txBody>
      </p:sp>
      <p:sp>
        <p:nvSpPr>
          <p:cNvPr id="5" name="Pladsholder til sidefod 4"/>
          <p:cNvSpPr>
            <a:spLocks noGrp="1"/>
          </p:cNvSpPr>
          <p:nvPr>
            <p:ph type="ftr" sz="quarter" idx="11"/>
          </p:nvPr>
        </p:nvSpPr>
        <p:spPr/>
        <p:txBody>
          <a:bodyPr/>
          <a:lstStyle/>
          <a:p>
            <a:r>
              <a:rPr lang="da-DK"/>
              <a:t>www.greenkey.global</a:t>
            </a:r>
          </a:p>
        </p:txBody>
      </p:sp>
      <p:sp>
        <p:nvSpPr>
          <p:cNvPr id="6" name="Pladsholder til slidenummer 5"/>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318868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ED7D8108-9E66-48AC-AD83-DBC923D0B6D4}" type="datetime1">
              <a:rPr lang="da-DK" smtClean="0"/>
              <a:t>09.03.2022</a:t>
            </a:fld>
            <a:endParaRPr lang="da-DK"/>
          </a:p>
        </p:txBody>
      </p:sp>
      <p:sp>
        <p:nvSpPr>
          <p:cNvPr id="6" name="Pladsholder til sidefod 5"/>
          <p:cNvSpPr>
            <a:spLocks noGrp="1"/>
          </p:cNvSpPr>
          <p:nvPr>
            <p:ph type="ftr" sz="quarter" idx="11"/>
          </p:nvPr>
        </p:nvSpPr>
        <p:spPr/>
        <p:txBody>
          <a:bodyPr/>
          <a:lstStyle/>
          <a:p>
            <a:r>
              <a:rPr lang="da-DK"/>
              <a:t>www.greenkey.global</a:t>
            </a:r>
          </a:p>
        </p:txBody>
      </p:sp>
      <p:sp>
        <p:nvSpPr>
          <p:cNvPr id="7" name="Pladsholder til slidenummer 6"/>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117787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AEEDCF5B-3205-40B1-9594-8DABBB59F13C}" type="datetime1">
              <a:rPr lang="da-DK" smtClean="0"/>
              <a:t>09.03.2022</a:t>
            </a:fld>
            <a:endParaRPr lang="da-DK"/>
          </a:p>
        </p:txBody>
      </p:sp>
      <p:sp>
        <p:nvSpPr>
          <p:cNvPr id="8" name="Pladsholder til sidefod 7"/>
          <p:cNvSpPr>
            <a:spLocks noGrp="1"/>
          </p:cNvSpPr>
          <p:nvPr>
            <p:ph type="ftr" sz="quarter" idx="11"/>
          </p:nvPr>
        </p:nvSpPr>
        <p:spPr/>
        <p:txBody>
          <a:bodyPr/>
          <a:lstStyle/>
          <a:p>
            <a:r>
              <a:rPr lang="da-DK"/>
              <a:t>www.greenkey.global</a:t>
            </a:r>
          </a:p>
        </p:txBody>
      </p:sp>
      <p:sp>
        <p:nvSpPr>
          <p:cNvPr id="9" name="Pladsholder til slidenummer 8"/>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291840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8D8FB40E-754F-4C9F-BD68-4CA3AD6AD248}" type="datetime1">
              <a:rPr lang="da-DK" smtClean="0"/>
              <a:t>09.03.2022</a:t>
            </a:fld>
            <a:endParaRPr lang="da-DK"/>
          </a:p>
        </p:txBody>
      </p:sp>
      <p:sp>
        <p:nvSpPr>
          <p:cNvPr id="4" name="Pladsholder til sidefod 3"/>
          <p:cNvSpPr>
            <a:spLocks noGrp="1"/>
          </p:cNvSpPr>
          <p:nvPr>
            <p:ph type="ftr" sz="quarter" idx="11"/>
          </p:nvPr>
        </p:nvSpPr>
        <p:spPr/>
        <p:txBody>
          <a:bodyPr/>
          <a:lstStyle/>
          <a:p>
            <a:r>
              <a:rPr lang="da-DK"/>
              <a:t>www.greenkey.global</a:t>
            </a:r>
          </a:p>
        </p:txBody>
      </p:sp>
      <p:sp>
        <p:nvSpPr>
          <p:cNvPr id="5" name="Pladsholder til slidenummer 4"/>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48153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0A06FE0-2BD2-4588-9A34-D4FBF901332A}" type="datetime1">
              <a:rPr lang="da-DK" smtClean="0"/>
              <a:t>09.03.2022</a:t>
            </a:fld>
            <a:endParaRPr lang="da-DK"/>
          </a:p>
        </p:txBody>
      </p:sp>
      <p:sp>
        <p:nvSpPr>
          <p:cNvPr id="3" name="Pladsholder til sidefod 2"/>
          <p:cNvSpPr>
            <a:spLocks noGrp="1"/>
          </p:cNvSpPr>
          <p:nvPr>
            <p:ph type="ftr" sz="quarter" idx="11"/>
          </p:nvPr>
        </p:nvSpPr>
        <p:spPr/>
        <p:txBody>
          <a:bodyPr/>
          <a:lstStyle/>
          <a:p>
            <a:r>
              <a:rPr lang="da-DK"/>
              <a:t>www.greenkey.global</a:t>
            </a:r>
          </a:p>
        </p:txBody>
      </p:sp>
      <p:sp>
        <p:nvSpPr>
          <p:cNvPr id="4" name="Pladsholder til slidenummer 3"/>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353924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52DCF14F-955B-4EAF-95A5-C920C4327D7D}" type="datetime1">
              <a:rPr lang="da-DK" smtClean="0"/>
              <a:t>09.03.2022</a:t>
            </a:fld>
            <a:endParaRPr lang="da-DK"/>
          </a:p>
        </p:txBody>
      </p:sp>
      <p:sp>
        <p:nvSpPr>
          <p:cNvPr id="6" name="Pladsholder til sidefod 5"/>
          <p:cNvSpPr>
            <a:spLocks noGrp="1"/>
          </p:cNvSpPr>
          <p:nvPr>
            <p:ph type="ftr" sz="quarter" idx="11"/>
          </p:nvPr>
        </p:nvSpPr>
        <p:spPr/>
        <p:txBody>
          <a:bodyPr/>
          <a:lstStyle/>
          <a:p>
            <a:r>
              <a:rPr lang="da-DK"/>
              <a:t>www.greenkey.global</a:t>
            </a:r>
          </a:p>
        </p:txBody>
      </p:sp>
      <p:sp>
        <p:nvSpPr>
          <p:cNvPr id="7" name="Pladsholder til slidenummer 6"/>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396425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1F41F9FA-1E9A-43A3-8FBE-45A687ADCE97}" type="datetime1">
              <a:rPr lang="da-DK" smtClean="0"/>
              <a:t>09.03.2022</a:t>
            </a:fld>
            <a:endParaRPr lang="da-DK"/>
          </a:p>
        </p:txBody>
      </p:sp>
      <p:sp>
        <p:nvSpPr>
          <p:cNvPr id="6" name="Pladsholder til sidefod 5"/>
          <p:cNvSpPr>
            <a:spLocks noGrp="1"/>
          </p:cNvSpPr>
          <p:nvPr>
            <p:ph type="ftr" sz="quarter" idx="11"/>
          </p:nvPr>
        </p:nvSpPr>
        <p:spPr/>
        <p:txBody>
          <a:bodyPr/>
          <a:lstStyle/>
          <a:p>
            <a:r>
              <a:rPr lang="da-DK"/>
              <a:t>www.greenkey.global</a:t>
            </a:r>
          </a:p>
        </p:txBody>
      </p:sp>
      <p:sp>
        <p:nvSpPr>
          <p:cNvPr id="7" name="Pladsholder til slidenummer 6"/>
          <p:cNvSpPr>
            <a:spLocks noGrp="1"/>
          </p:cNvSpPr>
          <p:nvPr>
            <p:ph type="sldNum" sz="quarter" idx="12"/>
          </p:nvPr>
        </p:nvSpPr>
        <p:spPr/>
        <p:txBody>
          <a:bodyPr/>
          <a:lstStyle/>
          <a:p>
            <a:fld id="{377CD055-EBD3-479B-AAEB-D92FEA7CF002}" type="slidenum">
              <a:rPr lang="da-DK" smtClean="0"/>
              <a:t>‹#›</a:t>
            </a:fld>
            <a:endParaRPr lang="da-DK"/>
          </a:p>
        </p:txBody>
      </p:sp>
    </p:spTree>
    <p:extLst>
      <p:ext uri="{BB962C8B-B14F-4D97-AF65-F5344CB8AC3E}">
        <p14:creationId xmlns:p14="http://schemas.microsoft.com/office/powerpoint/2010/main" val="78931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AB720-1E41-4E16-9812-80CBFE8A5338}" type="datetime1">
              <a:rPr lang="da-DK" smtClean="0"/>
              <a:t>09.03.2022</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www.greenkey.global</a:t>
            </a:r>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CD055-EBD3-479B-AAEB-D92FEA7CF002}" type="slidenum">
              <a:rPr lang="da-DK" smtClean="0"/>
              <a:t>‹#›</a:t>
            </a:fld>
            <a:endParaRPr lang="da-DK"/>
          </a:p>
        </p:txBody>
      </p:sp>
    </p:spTree>
    <p:extLst>
      <p:ext uri="{BB962C8B-B14F-4D97-AF65-F5344CB8AC3E}">
        <p14:creationId xmlns:p14="http://schemas.microsoft.com/office/powerpoint/2010/main" val="3449708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p:cNvPicPr>
            <a:picLocks noChangeAspect="1"/>
          </p:cNvPicPr>
          <p:nvPr/>
        </p:nvPicPr>
        <p:blipFill rotWithShape="1">
          <a:blip r:embed="rId3"/>
          <a:srcRect l="-67" t="22877" r="67" b="9442"/>
          <a:stretch/>
        </p:blipFill>
        <p:spPr>
          <a:xfrm>
            <a:off x="-33556" y="0"/>
            <a:ext cx="12239538" cy="1922804"/>
          </a:xfrm>
          <a:prstGeom prst="rect">
            <a:avLst/>
          </a:prstGeom>
        </p:spPr>
      </p:pic>
      <p:sp>
        <p:nvSpPr>
          <p:cNvPr id="5" name="Pladsholder til indhold 4"/>
          <p:cNvSpPr>
            <a:spLocks noGrp="1"/>
          </p:cNvSpPr>
          <p:nvPr>
            <p:ph idx="1"/>
          </p:nvPr>
        </p:nvSpPr>
        <p:spPr>
          <a:xfrm>
            <a:off x="462443" y="2912005"/>
            <a:ext cx="11267114" cy="2771857"/>
          </a:xfrm>
        </p:spPr>
        <p:txBody>
          <a:bodyPr/>
          <a:lstStyle/>
          <a:p>
            <a:pPr marL="0" indent="0" algn="ctr">
              <a:buNone/>
            </a:pPr>
            <a:r>
              <a:rPr lang="en-GB" dirty="0">
                <a:solidFill>
                  <a:srgbClr val="00B050"/>
                </a:solidFill>
                <a:ea typeface="Lato" panose="020F0502020204030203" pitchFamily="34" charset="0"/>
                <a:cs typeface="Lato" panose="020F0502020204030203" pitchFamily="34" charset="0"/>
              </a:rPr>
              <a:t>We think of the environment </a:t>
            </a:r>
          </a:p>
          <a:p>
            <a:pPr marL="0" indent="0" algn="ctr">
              <a:buNone/>
            </a:pPr>
            <a:endParaRPr lang="da-DK" dirty="0">
              <a:solidFill>
                <a:srgbClr val="00B050"/>
              </a:solidFill>
              <a:ea typeface="Lato" panose="020F0502020204030203" pitchFamily="34" charset="0"/>
              <a:cs typeface="Lato" panose="020F0502020204030203" pitchFamily="34" charset="0"/>
            </a:endParaRPr>
          </a:p>
          <a:p>
            <a:pPr marL="0" indent="0" algn="ctr">
              <a:buNone/>
            </a:pPr>
            <a:r>
              <a:rPr lang="en-GB" sz="2000" dirty="0">
                <a:latin typeface="+mj-lt"/>
                <a:ea typeface="Lato" panose="020F0502020204030203" pitchFamily="34" charset="0"/>
                <a:cs typeface="Lato" panose="020F0502020204030203" pitchFamily="34" charset="0"/>
              </a:rPr>
              <a:t>You have chosen a Green Key awarded establishment. This means that you are automatically helping to preserve the environment, as we meet Green Key’s stringent environmental and sustainability requirements. We make it easier for you to care for the environment without it diminishing your experience and comfort.</a:t>
            </a:r>
          </a:p>
          <a:p>
            <a:pPr marL="0" indent="0" algn="just">
              <a:buNone/>
            </a:pPr>
            <a:endParaRPr lang="da-DK" sz="24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da-DK" dirty="0">
              <a:latin typeface="Verdana" pitchFamily="34" charset="0"/>
            </a:endParaRPr>
          </a:p>
        </p:txBody>
      </p:sp>
      <p:sp>
        <p:nvSpPr>
          <p:cNvPr id="7" name="Pladsholder til sidefod 6"/>
          <p:cNvSpPr>
            <a:spLocks noGrp="1"/>
          </p:cNvSpPr>
          <p:nvPr>
            <p:ph type="ftr" sz="quarter" idx="11"/>
          </p:nvPr>
        </p:nvSpPr>
        <p:spPr/>
        <p:txBody>
          <a:bodyPr/>
          <a:lstStyle/>
          <a:p>
            <a:r>
              <a:rPr lang="da-DK"/>
              <a:t>www.greenkey.global</a:t>
            </a:r>
          </a:p>
        </p:txBody>
      </p:sp>
      <p:pic>
        <p:nvPicPr>
          <p:cNvPr id="12" name="Billede 11"/>
          <p:cNvPicPr>
            <a:picLocks noChangeAspect="1"/>
          </p:cNvPicPr>
          <p:nvPr/>
        </p:nvPicPr>
        <p:blipFill>
          <a:blip r:embed="rId4"/>
          <a:stretch>
            <a:fillRect/>
          </a:stretch>
        </p:blipFill>
        <p:spPr>
          <a:xfrm>
            <a:off x="10203943" y="-8389"/>
            <a:ext cx="1993651" cy="1930159"/>
          </a:xfrm>
          <a:prstGeom prst="rect">
            <a:avLst/>
          </a:prstGeom>
        </p:spPr>
      </p:pic>
    </p:spTree>
    <p:extLst>
      <p:ext uri="{BB962C8B-B14F-4D97-AF65-F5344CB8AC3E}">
        <p14:creationId xmlns:p14="http://schemas.microsoft.com/office/powerpoint/2010/main" val="95640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04388" y="2967059"/>
            <a:ext cx="11183224" cy="2283921"/>
          </a:xfrm>
        </p:spPr>
        <p:txBody>
          <a:bodyPr/>
          <a:lstStyle/>
          <a:p>
            <a:pPr marL="0" indent="0" algn="ctr">
              <a:buNone/>
            </a:pPr>
            <a:r>
              <a:rPr lang="en-GB" dirty="0">
                <a:solidFill>
                  <a:srgbClr val="00B050"/>
                </a:solidFill>
                <a:ea typeface="Lato" panose="020F0502020204030203" pitchFamily="34" charset="0"/>
                <a:cs typeface="Lato" panose="020F0502020204030203" pitchFamily="34" charset="0"/>
              </a:rPr>
              <a:t>We save on water – not on cleanliness </a:t>
            </a:r>
          </a:p>
          <a:p>
            <a:pPr marL="0" indent="0" algn="ctr">
              <a:buNone/>
            </a:pPr>
            <a:endParaRPr lang="da-DK" dirty="0">
              <a:solidFill>
                <a:srgbClr val="00B050"/>
              </a:solidFill>
              <a:ea typeface="Lato" panose="020F0502020204030203" pitchFamily="34" charset="0"/>
              <a:cs typeface="Lato" panose="020F0502020204030203" pitchFamily="34" charset="0"/>
            </a:endParaRPr>
          </a:p>
          <a:p>
            <a:pPr marL="0" indent="0" algn="ctr">
              <a:buNone/>
            </a:pPr>
            <a:r>
              <a:rPr lang="en-GB" sz="2000" dirty="0">
                <a:latin typeface="+mj-lt"/>
                <a:ea typeface="Lato" panose="020F0502020204030203" pitchFamily="34" charset="0"/>
                <a:cs typeface="Lato" panose="020F0502020204030203" pitchFamily="34" charset="0"/>
              </a:rPr>
              <a:t>Water is important to us all. We aim to make it easy for you to use less water without it diminishing your experience and comfort. We have water-saving showers, taps and toilets, so that both you as a guest and we as an establishment save water.</a:t>
            </a:r>
          </a:p>
          <a:p>
            <a:pPr marL="0" indent="0">
              <a:buNone/>
            </a:pPr>
            <a:endParaRPr lang="da-DK" dirty="0"/>
          </a:p>
        </p:txBody>
      </p:sp>
      <p:sp>
        <p:nvSpPr>
          <p:cNvPr id="5" name="Pladsholder til sidefod 4"/>
          <p:cNvSpPr>
            <a:spLocks noGrp="1"/>
          </p:cNvSpPr>
          <p:nvPr>
            <p:ph type="ftr" sz="quarter" idx="11"/>
          </p:nvPr>
        </p:nvSpPr>
        <p:spPr/>
        <p:txBody>
          <a:bodyPr/>
          <a:lstStyle/>
          <a:p>
            <a:r>
              <a:rPr lang="da-DK" dirty="0"/>
              <a:t>www.greenkey.global</a:t>
            </a:r>
          </a:p>
        </p:txBody>
      </p:sp>
      <p:pic>
        <p:nvPicPr>
          <p:cNvPr id="6" name="Billede 5"/>
          <p:cNvPicPr>
            <a:picLocks noChangeAspect="1"/>
          </p:cNvPicPr>
          <p:nvPr/>
        </p:nvPicPr>
        <p:blipFill rotWithShape="1">
          <a:blip r:embed="rId2"/>
          <a:srcRect l="82" t="10811" r="-82" b="-10811"/>
          <a:stretch/>
        </p:blipFill>
        <p:spPr>
          <a:xfrm>
            <a:off x="0" y="-8389"/>
            <a:ext cx="10224700" cy="2172749"/>
          </a:xfrm>
          <a:prstGeom prst="rect">
            <a:avLst/>
          </a:prstGeom>
        </p:spPr>
      </p:pic>
      <p:pic>
        <p:nvPicPr>
          <p:cNvPr id="7" name="Billede 6"/>
          <p:cNvPicPr>
            <a:picLocks noChangeAspect="1"/>
          </p:cNvPicPr>
          <p:nvPr/>
        </p:nvPicPr>
        <p:blipFill>
          <a:blip r:embed="rId3"/>
          <a:stretch>
            <a:fillRect/>
          </a:stretch>
        </p:blipFill>
        <p:spPr>
          <a:xfrm>
            <a:off x="10198349" y="0"/>
            <a:ext cx="1993651" cy="1930159"/>
          </a:xfrm>
          <a:prstGeom prst="rect">
            <a:avLst/>
          </a:prstGeom>
        </p:spPr>
      </p:pic>
    </p:spTree>
    <p:extLst>
      <p:ext uri="{BB962C8B-B14F-4D97-AF65-F5344CB8AC3E}">
        <p14:creationId xmlns:p14="http://schemas.microsoft.com/office/powerpoint/2010/main" val="380709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36879" y="3069508"/>
            <a:ext cx="11057389" cy="1858334"/>
          </a:xfrm>
        </p:spPr>
        <p:txBody>
          <a:bodyPr>
            <a:normAutofit lnSpcReduction="10000"/>
          </a:bodyPr>
          <a:lstStyle/>
          <a:p>
            <a:pPr marL="0" indent="0" algn="ctr">
              <a:buNone/>
            </a:pPr>
            <a:r>
              <a:rPr lang="en-GB" dirty="0">
                <a:solidFill>
                  <a:srgbClr val="00B050"/>
                </a:solidFill>
                <a:ea typeface="Lato" panose="020F0502020204030203" pitchFamily="34" charset="0"/>
                <a:cs typeface="Lato" panose="020F0502020204030203" pitchFamily="34" charset="0"/>
              </a:rPr>
              <a:t>We save on energy – not on lighting </a:t>
            </a:r>
          </a:p>
          <a:p>
            <a:pPr marL="0" indent="0" algn="ctr">
              <a:buNone/>
            </a:pPr>
            <a:endParaRPr lang="da-DK" dirty="0">
              <a:solidFill>
                <a:srgbClr val="00B050"/>
              </a:solidFill>
              <a:ea typeface="Lato" panose="020F0502020204030203" pitchFamily="34" charset="0"/>
              <a:cs typeface="Lato" panose="020F0502020204030203" pitchFamily="34" charset="0"/>
            </a:endParaRPr>
          </a:p>
          <a:p>
            <a:pPr marL="0" indent="0" algn="ctr">
              <a:buNone/>
            </a:pPr>
            <a:r>
              <a:rPr lang="en-GB" sz="2000" dirty="0">
                <a:latin typeface="+mj-lt"/>
                <a:ea typeface="Lato" panose="020F0502020204030203" pitchFamily="34" charset="0"/>
                <a:cs typeface="Lato" panose="020F0502020204030203" pitchFamily="34" charset="0"/>
              </a:rPr>
              <a:t>We do not save on lighting, but on energy. We do this by using low-energy lighting, sensors and an intelligent light management system. We make it easy for you to save energy while ensuring that you have cosy, functional lighting. </a:t>
            </a:r>
          </a:p>
          <a:p>
            <a:pPr marL="0" indent="0">
              <a:buNone/>
            </a:pPr>
            <a:endParaRPr lang="da-DK" dirty="0"/>
          </a:p>
        </p:txBody>
      </p:sp>
      <p:sp>
        <p:nvSpPr>
          <p:cNvPr id="5" name="Pladsholder til sidefod 4"/>
          <p:cNvSpPr>
            <a:spLocks noGrp="1"/>
          </p:cNvSpPr>
          <p:nvPr>
            <p:ph type="ftr" sz="quarter" idx="11"/>
          </p:nvPr>
        </p:nvSpPr>
        <p:spPr/>
        <p:txBody>
          <a:bodyPr/>
          <a:lstStyle/>
          <a:p>
            <a:r>
              <a:rPr lang="da-DK"/>
              <a:t>www.greenkey.global</a:t>
            </a:r>
          </a:p>
        </p:txBody>
      </p:sp>
      <p:pic>
        <p:nvPicPr>
          <p:cNvPr id="9" name="Billede 8"/>
          <p:cNvPicPr>
            <a:picLocks noChangeAspect="1"/>
          </p:cNvPicPr>
          <p:nvPr/>
        </p:nvPicPr>
        <p:blipFill rotWithShape="1">
          <a:blip r:embed="rId2"/>
          <a:srcRect t="8380" b="17815"/>
          <a:stretch/>
        </p:blipFill>
        <p:spPr>
          <a:xfrm>
            <a:off x="-1" y="0"/>
            <a:ext cx="10198349" cy="1930159"/>
          </a:xfrm>
          <a:prstGeom prst="rect">
            <a:avLst/>
          </a:prstGeom>
        </p:spPr>
      </p:pic>
      <p:pic>
        <p:nvPicPr>
          <p:cNvPr id="10" name="Billede 9"/>
          <p:cNvPicPr>
            <a:picLocks noChangeAspect="1"/>
          </p:cNvPicPr>
          <p:nvPr/>
        </p:nvPicPr>
        <p:blipFill>
          <a:blip r:embed="rId3"/>
          <a:stretch>
            <a:fillRect/>
          </a:stretch>
        </p:blipFill>
        <p:spPr>
          <a:xfrm>
            <a:off x="10198349" y="0"/>
            <a:ext cx="1993651" cy="1930159"/>
          </a:xfrm>
          <a:prstGeom prst="rect">
            <a:avLst/>
          </a:prstGeom>
        </p:spPr>
      </p:pic>
    </p:spTree>
    <p:extLst>
      <p:ext uri="{BB962C8B-B14F-4D97-AF65-F5344CB8AC3E}">
        <p14:creationId xmlns:p14="http://schemas.microsoft.com/office/powerpoint/2010/main" val="316017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60551" y="2958680"/>
            <a:ext cx="11470897" cy="1783064"/>
          </a:xfrm>
        </p:spPr>
        <p:txBody>
          <a:bodyPr>
            <a:normAutofit lnSpcReduction="10000"/>
          </a:bodyPr>
          <a:lstStyle/>
          <a:p>
            <a:pPr marL="0" indent="0" algn="ctr">
              <a:buNone/>
            </a:pPr>
            <a:r>
              <a:rPr lang="en-GB" dirty="0">
                <a:solidFill>
                  <a:srgbClr val="00B050"/>
                </a:solidFill>
                <a:latin typeface="+mj-lt"/>
                <a:ea typeface="Lato" panose="020F0502020204030203" pitchFamily="34" charset="0"/>
                <a:cs typeface="Lato" panose="020F0502020204030203" pitchFamily="34" charset="0"/>
              </a:rPr>
              <a:t>We save on chemicals – not on hygiene </a:t>
            </a:r>
            <a:endParaRPr lang="da-DK" dirty="0">
              <a:solidFill>
                <a:srgbClr val="00B050"/>
              </a:solidFill>
              <a:latin typeface="+mj-lt"/>
              <a:ea typeface="Lato" panose="020F0502020204030203" pitchFamily="34" charset="0"/>
              <a:cs typeface="Lato" panose="020F0502020204030203" pitchFamily="34" charset="0"/>
            </a:endParaRPr>
          </a:p>
          <a:p>
            <a:pPr marL="0" indent="0" algn="ctr">
              <a:buNone/>
            </a:pPr>
            <a:endPar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latin typeface="+mj-lt"/>
                <a:ea typeface="Lato" panose="020F0502020204030203" pitchFamily="34" charset="0"/>
                <a:cs typeface="Lato" panose="020F0502020204030203" pitchFamily="34" charset="0"/>
              </a:rPr>
              <a:t>We use environmentally friendly and environmentally labelled cleaning agents, equipment and work methods, so that less chemicals and water are used. We want you to benefit from a better indoor climate with fewer chemicals from cleaning agents while keeping everything clean and nice.</a:t>
            </a:r>
          </a:p>
        </p:txBody>
      </p:sp>
      <p:sp>
        <p:nvSpPr>
          <p:cNvPr id="5" name="Pladsholder til sidefod 4"/>
          <p:cNvSpPr>
            <a:spLocks noGrp="1"/>
          </p:cNvSpPr>
          <p:nvPr>
            <p:ph type="ftr" sz="quarter" idx="11"/>
          </p:nvPr>
        </p:nvSpPr>
        <p:spPr/>
        <p:txBody>
          <a:bodyPr/>
          <a:lstStyle/>
          <a:p>
            <a:r>
              <a:rPr lang="da-DK"/>
              <a:t>www.greenkey.global</a:t>
            </a:r>
          </a:p>
        </p:txBody>
      </p:sp>
      <p:pic>
        <p:nvPicPr>
          <p:cNvPr id="6" name="Billede 5"/>
          <p:cNvPicPr>
            <a:picLocks noChangeAspect="1"/>
          </p:cNvPicPr>
          <p:nvPr/>
        </p:nvPicPr>
        <p:blipFill>
          <a:blip r:embed="rId2"/>
          <a:stretch>
            <a:fillRect/>
          </a:stretch>
        </p:blipFill>
        <p:spPr>
          <a:xfrm>
            <a:off x="10198349" y="0"/>
            <a:ext cx="1993651" cy="1930159"/>
          </a:xfrm>
          <a:prstGeom prst="rect">
            <a:avLst/>
          </a:prstGeom>
        </p:spPr>
      </p:pic>
      <p:pic>
        <p:nvPicPr>
          <p:cNvPr id="8" name="Billede 7"/>
          <p:cNvPicPr>
            <a:picLocks noChangeAspect="1"/>
          </p:cNvPicPr>
          <p:nvPr/>
        </p:nvPicPr>
        <p:blipFill rotWithShape="1">
          <a:blip r:embed="rId3"/>
          <a:srcRect t="12815" b="7524"/>
          <a:stretch/>
        </p:blipFill>
        <p:spPr>
          <a:xfrm>
            <a:off x="-1" y="-1"/>
            <a:ext cx="10198349" cy="1929469"/>
          </a:xfrm>
          <a:prstGeom prst="rect">
            <a:avLst/>
          </a:prstGeom>
        </p:spPr>
      </p:pic>
    </p:spTree>
    <p:extLst>
      <p:ext uri="{BB962C8B-B14F-4D97-AF65-F5344CB8AC3E}">
        <p14:creationId xmlns:p14="http://schemas.microsoft.com/office/powerpoint/2010/main" val="82494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a:stretch>
            <a:fillRect/>
          </a:stretch>
        </p:blipFill>
        <p:spPr>
          <a:xfrm>
            <a:off x="1358658" y="155382"/>
            <a:ext cx="10733333" cy="2000000"/>
          </a:xfrm>
          <a:prstGeom prst="rect">
            <a:avLst/>
          </a:prstGeom>
        </p:spPr>
      </p:pic>
      <p:sp>
        <p:nvSpPr>
          <p:cNvPr id="3" name="Pladsholder til indhold 2"/>
          <p:cNvSpPr>
            <a:spLocks noGrp="1"/>
          </p:cNvSpPr>
          <p:nvPr>
            <p:ph idx="1"/>
          </p:nvPr>
        </p:nvSpPr>
        <p:spPr>
          <a:xfrm>
            <a:off x="466637" y="3067963"/>
            <a:ext cx="11258725" cy="2117567"/>
          </a:xfrm>
        </p:spPr>
        <p:txBody>
          <a:bodyPr>
            <a:normAutofit/>
          </a:bodyPr>
          <a:lstStyle/>
          <a:p>
            <a:pPr marL="0" indent="0" algn="ctr">
              <a:buNone/>
            </a:pPr>
            <a:r>
              <a:rPr lang="en-GB" dirty="0">
                <a:solidFill>
                  <a:srgbClr val="00B050"/>
                </a:solidFill>
                <a:latin typeface="+mj-lt"/>
                <a:ea typeface="Lato" panose="020F0502020204030203" pitchFamily="34" charset="0"/>
                <a:cs typeface="Lato" panose="020F0502020204030203" pitchFamily="34" charset="0"/>
              </a:rPr>
              <a:t>We sort waste </a:t>
            </a:r>
            <a:endParaRPr lang="da-DK" dirty="0">
              <a:solidFill>
                <a:srgbClr val="00B050"/>
              </a:solidFill>
              <a:latin typeface="+mj-lt"/>
              <a:ea typeface="Lato" panose="020F0502020204030203" pitchFamily="34" charset="0"/>
              <a:cs typeface="Lato" panose="020F0502020204030203" pitchFamily="34" charset="0"/>
            </a:endParaRPr>
          </a:p>
          <a:p>
            <a:pPr marL="0" indent="0" algn="ctr">
              <a:buNone/>
            </a:pPr>
            <a:endPar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latin typeface="+mj-lt"/>
                <a:ea typeface="Lato" panose="020F0502020204030203" pitchFamily="34" charset="0"/>
                <a:cs typeface="Lato" panose="020F0502020204030203" pitchFamily="34" charset="0"/>
              </a:rPr>
              <a:t>We sort waste into ‘regular’ and ‘environmentally harmful’, so that as much as possible gets recycled and constitutes least harm for the environment. We want to make it easy for you to sort your waste. Please place newspapers, paper, cans, plastic and glass bottles beside the waste bin. Used batteries may be handed in to reception. </a:t>
            </a:r>
          </a:p>
        </p:txBody>
      </p:sp>
      <p:sp>
        <p:nvSpPr>
          <p:cNvPr id="5" name="Pladsholder til sidefod 4"/>
          <p:cNvSpPr>
            <a:spLocks noGrp="1"/>
          </p:cNvSpPr>
          <p:nvPr>
            <p:ph type="ftr" sz="quarter" idx="11"/>
          </p:nvPr>
        </p:nvSpPr>
        <p:spPr/>
        <p:txBody>
          <a:bodyPr/>
          <a:lstStyle/>
          <a:p>
            <a:r>
              <a:rPr lang="da-DK" dirty="0"/>
              <a:t>www.greenkey.global</a:t>
            </a:r>
          </a:p>
        </p:txBody>
      </p:sp>
      <p:pic>
        <p:nvPicPr>
          <p:cNvPr id="6" name="Billede 5"/>
          <p:cNvPicPr>
            <a:picLocks noChangeAspect="1"/>
          </p:cNvPicPr>
          <p:nvPr/>
        </p:nvPicPr>
        <p:blipFill>
          <a:blip r:embed="rId3"/>
          <a:stretch>
            <a:fillRect/>
          </a:stretch>
        </p:blipFill>
        <p:spPr>
          <a:xfrm>
            <a:off x="10198349" y="0"/>
            <a:ext cx="1993651" cy="1930159"/>
          </a:xfrm>
          <a:prstGeom prst="rect">
            <a:avLst/>
          </a:prstGeom>
        </p:spPr>
      </p:pic>
    </p:spTree>
    <p:extLst>
      <p:ext uri="{BB962C8B-B14F-4D97-AF65-F5344CB8AC3E}">
        <p14:creationId xmlns:p14="http://schemas.microsoft.com/office/powerpoint/2010/main" val="343696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95999" y="2962551"/>
            <a:ext cx="11200002" cy="1746243"/>
          </a:xfrm>
        </p:spPr>
        <p:txBody>
          <a:bodyPr>
            <a:normAutofit lnSpcReduction="10000"/>
          </a:bodyPr>
          <a:lstStyle/>
          <a:p>
            <a:pPr marL="0" indent="0" algn="ctr">
              <a:buNone/>
            </a:pPr>
            <a:r>
              <a:rPr lang="en-GB" dirty="0">
                <a:solidFill>
                  <a:srgbClr val="00B050"/>
                </a:solidFill>
                <a:ea typeface="Lato" panose="020F0502020204030203" pitchFamily="34" charset="0"/>
                <a:cs typeface="Lato" panose="020F0502020204030203" pitchFamily="34" charset="0"/>
              </a:rPr>
              <a:t>We make environmentally friendly food </a:t>
            </a:r>
            <a:endParaRPr lang="da-DK" dirty="0">
              <a:solidFill>
                <a:srgbClr val="00B050"/>
              </a:solidFill>
              <a:ea typeface="Lato" panose="020F0502020204030203" pitchFamily="34" charset="0"/>
              <a:cs typeface="Lato" panose="020F0502020204030203" pitchFamily="34" charset="0"/>
            </a:endParaRPr>
          </a:p>
          <a:p>
            <a:pPr marL="0" indent="0" algn="ctr">
              <a:buNone/>
            </a:pPr>
            <a:endPar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latin typeface="+mj-lt"/>
                <a:ea typeface="Lato" panose="020F0502020204030203" pitchFamily="34" charset="0"/>
                <a:cs typeface="Lato" panose="020F0502020204030203" pitchFamily="34" charset="0"/>
              </a:rPr>
              <a:t>We make food in an environmentally friendly way using organic, seasonal, local and free-range products. We want to make it easy for you to care for the environment – also when you eat – while giving you good, intriguing taste experiences</a:t>
            </a:r>
            <a:r>
              <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 </a:t>
            </a:r>
            <a:endParaRPr lang="da-DK"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5" name="Pladsholder til sidefod 4"/>
          <p:cNvSpPr>
            <a:spLocks noGrp="1"/>
          </p:cNvSpPr>
          <p:nvPr>
            <p:ph type="ftr" sz="quarter" idx="11"/>
          </p:nvPr>
        </p:nvSpPr>
        <p:spPr/>
        <p:txBody>
          <a:bodyPr/>
          <a:lstStyle/>
          <a:p>
            <a:r>
              <a:rPr lang="da-DK"/>
              <a:t>www.greenkey.global</a:t>
            </a:r>
          </a:p>
        </p:txBody>
      </p:sp>
      <p:pic>
        <p:nvPicPr>
          <p:cNvPr id="7" name="Billede 6"/>
          <p:cNvPicPr>
            <a:picLocks noChangeAspect="1"/>
          </p:cNvPicPr>
          <p:nvPr/>
        </p:nvPicPr>
        <p:blipFill rotWithShape="1">
          <a:blip r:embed="rId2"/>
          <a:srcRect l="408" t="3691" r="82" b="11439"/>
          <a:stretch/>
        </p:blipFill>
        <p:spPr>
          <a:xfrm>
            <a:off x="-16778" y="1"/>
            <a:ext cx="10215285" cy="1929468"/>
          </a:xfrm>
          <a:prstGeom prst="rect">
            <a:avLst/>
          </a:prstGeom>
        </p:spPr>
      </p:pic>
      <p:pic>
        <p:nvPicPr>
          <p:cNvPr id="8" name="Billede 7"/>
          <p:cNvPicPr>
            <a:picLocks noChangeAspect="1"/>
          </p:cNvPicPr>
          <p:nvPr/>
        </p:nvPicPr>
        <p:blipFill>
          <a:blip r:embed="rId3"/>
          <a:stretch>
            <a:fillRect/>
          </a:stretch>
        </p:blipFill>
        <p:spPr>
          <a:xfrm>
            <a:off x="10198349" y="0"/>
            <a:ext cx="1993651" cy="1930159"/>
          </a:xfrm>
          <a:prstGeom prst="rect">
            <a:avLst/>
          </a:prstGeom>
        </p:spPr>
      </p:pic>
    </p:spTree>
    <p:extLst>
      <p:ext uri="{BB962C8B-B14F-4D97-AF65-F5344CB8AC3E}">
        <p14:creationId xmlns:p14="http://schemas.microsoft.com/office/powerpoint/2010/main" val="312589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83415" y="2975676"/>
            <a:ext cx="11225169" cy="2161938"/>
          </a:xfrm>
        </p:spPr>
        <p:txBody>
          <a:bodyPr>
            <a:normAutofit/>
          </a:bodyPr>
          <a:lstStyle/>
          <a:p>
            <a:pPr marL="0" indent="0" algn="ctr">
              <a:buNone/>
            </a:pPr>
            <a:r>
              <a:rPr lang="en-GB" dirty="0">
                <a:solidFill>
                  <a:srgbClr val="00B050"/>
                </a:solidFill>
                <a:ea typeface="Lato" panose="020F0502020204030203" pitchFamily="34" charset="0"/>
                <a:cs typeface="Lato" panose="020F0502020204030203" pitchFamily="34" charset="0"/>
              </a:rPr>
              <a:t>We save on washing – not on hygiene</a:t>
            </a:r>
            <a:endParaRPr lang="da-DK" dirty="0">
              <a:solidFill>
                <a:srgbClr val="00B050"/>
              </a:solidFill>
              <a:ea typeface="Lato" panose="020F0502020204030203" pitchFamily="34" charset="0"/>
              <a:cs typeface="Lato" panose="020F0502020204030203" pitchFamily="34" charset="0"/>
            </a:endParaRPr>
          </a:p>
          <a:p>
            <a:pPr marL="0" indent="0" algn="ctr">
              <a:buNone/>
            </a:pPr>
            <a:endPar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latin typeface="+mj-lt"/>
                <a:ea typeface="Lato" panose="020F0502020204030203" pitchFamily="34" charset="0"/>
                <a:cs typeface="Lato" panose="020F0502020204030203" pitchFamily="34" charset="0"/>
              </a:rPr>
              <a:t>We use environmentally friendly and environmentally labelled detergents and do not wash clothes, towels and bed linen that have not been used.</a:t>
            </a:r>
            <a:r>
              <a:rPr lang="da-DK" sz="2000" dirty="0">
                <a:latin typeface="+mj-lt"/>
                <a:ea typeface="Lato" panose="020F0502020204030203" pitchFamily="34" charset="0"/>
                <a:cs typeface="Lato" panose="020F0502020204030203" pitchFamily="34" charset="0"/>
              </a:rPr>
              <a:t> </a:t>
            </a:r>
            <a:r>
              <a:rPr lang="en-GB" sz="2000" dirty="0">
                <a:latin typeface="+mj-lt"/>
                <a:ea typeface="Lato" panose="020F0502020204030203" pitchFamily="34" charset="0"/>
                <a:cs typeface="Lato" panose="020F0502020204030203" pitchFamily="34" charset="0"/>
              </a:rPr>
              <a:t>To save on detergents, packaging, water and energy, we give you the option of using your towels an extra day. Please leave your towel on the floor if you wish to have it changed. We also normally wash your bed linen every third night only, unless you ask us to do it more frequently. </a:t>
            </a:r>
            <a:endParaRPr lang="da-DK" dirty="0">
              <a:latin typeface="+mj-lt"/>
            </a:endParaRPr>
          </a:p>
        </p:txBody>
      </p:sp>
      <p:sp>
        <p:nvSpPr>
          <p:cNvPr id="5" name="Pladsholder til sidefod 4"/>
          <p:cNvSpPr>
            <a:spLocks noGrp="1"/>
          </p:cNvSpPr>
          <p:nvPr>
            <p:ph type="ftr" sz="quarter" idx="11"/>
          </p:nvPr>
        </p:nvSpPr>
        <p:spPr/>
        <p:txBody>
          <a:bodyPr/>
          <a:lstStyle/>
          <a:p>
            <a:r>
              <a:rPr lang="da-DK"/>
              <a:t>www.greenkey.global</a:t>
            </a:r>
          </a:p>
        </p:txBody>
      </p:sp>
      <p:pic>
        <p:nvPicPr>
          <p:cNvPr id="6" name="Billede 5"/>
          <p:cNvPicPr>
            <a:picLocks noChangeAspect="1"/>
          </p:cNvPicPr>
          <p:nvPr/>
        </p:nvPicPr>
        <p:blipFill>
          <a:blip r:embed="rId2"/>
          <a:stretch>
            <a:fillRect/>
          </a:stretch>
        </p:blipFill>
        <p:spPr>
          <a:xfrm>
            <a:off x="10198349" y="0"/>
            <a:ext cx="1993651" cy="1930159"/>
          </a:xfrm>
          <a:prstGeom prst="rect">
            <a:avLst/>
          </a:prstGeom>
        </p:spPr>
      </p:pic>
      <p:pic>
        <p:nvPicPr>
          <p:cNvPr id="8" name="Billede 7"/>
          <p:cNvPicPr>
            <a:picLocks noChangeAspect="1"/>
          </p:cNvPicPr>
          <p:nvPr/>
        </p:nvPicPr>
        <p:blipFill rotWithShape="1">
          <a:blip r:embed="rId3"/>
          <a:srcRect l="-82" t="5535" r="82" b="9962"/>
          <a:stretch/>
        </p:blipFill>
        <p:spPr>
          <a:xfrm>
            <a:off x="-8389" y="0"/>
            <a:ext cx="10198349" cy="1921079"/>
          </a:xfrm>
          <a:prstGeom prst="rect">
            <a:avLst/>
          </a:prstGeom>
        </p:spPr>
      </p:pic>
    </p:spTree>
    <p:extLst>
      <p:ext uri="{BB962C8B-B14F-4D97-AF65-F5344CB8AC3E}">
        <p14:creationId xmlns:p14="http://schemas.microsoft.com/office/powerpoint/2010/main" val="376203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49859" y="3161777"/>
            <a:ext cx="11292281" cy="1680334"/>
          </a:xfrm>
        </p:spPr>
        <p:txBody>
          <a:bodyPr>
            <a:normAutofit lnSpcReduction="10000"/>
          </a:bodyPr>
          <a:lstStyle/>
          <a:p>
            <a:pPr marL="0" indent="0" algn="ctr">
              <a:buNone/>
            </a:pPr>
            <a:r>
              <a:rPr lang="en-GB" dirty="0">
                <a:solidFill>
                  <a:srgbClr val="00B050"/>
                </a:solidFill>
                <a:ea typeface="Lato" panose="020F0502020204030203" pitchFamily="34" charset="0"/>
                <a:cs typeface="Lato" panose="020F0502020204030203" pitchFamily="34" charset="0"/>
              </a:rPr>
              <a:t>We save on energy – not on heating </a:t>
            </a:r>
            <a:endParaRPr lang="da-DK" dirty="0">
              <a:solidFill>
                <a:srgbClr val="00B050"/>
              </a:solidFill>
              <a:ea typeface="Lato" panose="020F0502020204030203" pitchFamily="34" charset="0"/>
              <a:cs typeface="Lato" panose="020F0502020204030203" pitchFamily="34" charset="0"/>
            </a:endParaRPr>
          </a:p>
          <a:p>
            <a:pPr marL="0" indent="0" algn="ctr">
              <a:buNone/>
            </a:pPr>
            <a:endParaRPr lang="en-GB" sz="20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endParaRPr>
          </a:p>
          <a:p>
            <a:pPr marL="0" indent="0" algn="ctr">
              <a:buNone/>
            </a:pPr>
            <a:r>
              <a:rPr lang="en-GB" sz="2000" dirty="0">
                <a:ea typeface="Lato" panose="020F0502020204030203" pitchFamily="34" charset="0"/>
                <a:cs typeface="Lato" panose="020F0502020204030203" pitchFamily="34" charset="0"/>
              </a:rPr>
              <a:t>We do not save on heating, but on energy. We do so by installing good insulation and low-energy windows, and by using heating and cooling as required. We make it easy for you to save energy while enjoying a comfortable temperature and good indoor climate.</a:t>
            </a:r>
          </a:p>
        </p:txBody>
      </p:sp>
      <p:sp>
        <p:nvSpPr>
          <p:cNvPr id="5" name="Pladsholder til sidefod 4"/>
          <p:cNvSpPr>
            <a:spLocks noGrp="1"/>
          </p:cNvSpPr>
          <p:nvPr>
            <p:ph type="ftr" sz="quarter" idx="11"/>
          </p:nvPr>
        </p:nvSpPr>
        <p:spPr/>
        <p:txBody>
          <a:bodyPr/>
          <a:lstStyle/>
          <a:p>
            <a:r>
              <a:rPr lang="da-DK"/>
              <a:t>www.greenkey.global</a:t>
            </a:r>
          </a:p>
        </p:txBody>
      </p:sp>
      <p:pic>
        <p:nvPicPr>
          <p:cNvPr id="6" name="Billede 5"/>
          <p:cNvPicPr>
            <a:picLocks noChangeAspect="1"/>
          </p:cNvPicPr>
          <p:nvPr/>
        </p:nvPicPr>
        <p:blipFill>
          <a:blip r:embed="rId2"/>
          <a:stretch>
            <a:fillRect/>
          </a:stretch>
        </p:blipFill>
        <p:spPr>
          <a:xfrm>
            <a:off x="10198349" y="0"/>
            <a:ext cx="1993651" cy="1930159"/>
          </a:xfrm>
          <a:prstGeom prst="rect">
            <a:avLst/>
          </a:prstGeom>
        </p:spPr>
      </p:pic>
      <p:pic>
        <p:nvPicPr>
          <p:cNvPr id="7" name="Billede 6"/>
          <p:cNvPicPr>
            <a:picLocks noChangeAspect="1"/>
          </p:cNvPicPr>
          <p:nvPr/>
        </p:nvPicPr>
        <p:blipFill rotWithShape="1">
          <a:blip r:embed="rId3"/>
          <a:srcRect l="-82" t="8627" r="82" b="15060"/>
          <a:stretch/>
        </p:blipFill>
        <p:spPr>
          <a:xfrm>
            <a:off x="0" y="1"/>
            <a:ext cx="10198349" cy="1929467"/>
          </a:xfrm>
          <a:prstGeom prst="rect">
            <a:avLst/>
          </a:prstGeom>
        </p:spPr>
      </p:pic>
    </p:spTree>
    <p:extLst>
      <p:ext uri="{BB962C8B-B14F-4D97-AF65-F5344CB8AC3E}">
        <p14:creationId xmlns:p14="http://schemas.microsoft.com/office/powerpoint/2010/main" val="73345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62443" y="3068560"/>
            <a:ext cx="11267114" cy="1995065"/>
          </a:xfrm>
        </p:spPr>
        <p:txBody>
          <a:bodyPr>
            <a:normAutofit/>
          </a:bodyPr>
          <a:lstStyle/>
          <a:p>
            <a:pPr marL="0" indent="0" algn="ctr">
              <a:buNone/>
            </a:pPr>
            <a:r>
              <a:rPr lang="en-GB" dirty="0">
                <a:solidFill>
                  <a:srgbClr val="00B050"/>
                </a:solidFill>
                <a:ea typeface="Lato" panose="020F0502020204030203" pitchFamily="34" charset="0"/>
                <a:cs typeface="Lato" panose="020F0502020204030203" pitchFamily="34" charset="0"/>
              </a:rPr>
              <a:t>We can tell you about environmentally friendly forms of transport</a:t>
            </a:r>
            <a:endParaRPr lang="da-DK" dirty="0">
              <a:solidFill>
                <a:srgbClr val="00B050"/>
              </a:solidFill>
              <a:ea typeface="Lato" panose="020F0502020204030203" pitchFamily="34" charset="0"/>
              <a:cs typeface="Lato" panose="020F0502020204030203" pitchFamily="34" charset="0"/>
            </a:endParaRPr>
          </a:p>
          <a:p>
            <a:pPr marL="0" indent="0" algn="ctr">
              <a:buNone/>
            </a:pPr>
            <a:endParaRPr lang="en-GB" sz="2000" dirty="0">
              <a:latin typeface="+mj-lt"/>
              <a:ea typeface="Lato" panose="020F0502020204030203" pitchFamily="34" charset="0"/>
              <a:cs typeface="Lato" panose="020F0502020204030203" pitchFamily="34" charset="0"/>
            </a:endParaRPr>
          </a:p>
          <a:p>
            <a:pPr marL="0" indent="0" algn="ctr">
              <a:buNone/>
            </a:pPr>
            <a:r>
              <a:rPr lang="en-GB" sz="2000" dirty="0">
                <a:latin typeface="+mj-lt"/>
                <a:ea typeface="Lato" panose="020F0502020204030203" pitchFamily="34" charset="0"/>
                <a:cs typeface="Lato" panose="020F0502020204030203" pitchFamily="34" charset="0"/>
              </a:rPr>
              <a:t>Bus, train, metro and bicycle are more environmentally friendly forms of transport than cars and taxis. We want to make it easy for you to use environmentally friendly forms of transport. See our website, the information in your room or ask at reception for information about public transport and bicycle rentals</a:t>
            </a:r>
            <a:r>
              <a:rPr lang="en-GB" sz="2400" dirty="0">
                <a:latin typeface="+mj-lt"/>
                <a:ea typeface="Lato" panose="020F0502020204030203" pitchFamily="34" charset="0"/>
                <a:cs typeface="Lato" panose="020F0502020204030203" pitchFamily="34" charset="0"/>
              </a:rPr>
              <a:t>. </a:t>
            </a:r>
          </a:p>
          <a:p>
            <a:pPr marL="0" indent="0">
              <a:buNone/>
            </a:pPr>
            <a:endParaRPr lang="da-DK" dirty="0"/>
          </a:p>
        </p:txBody>
      </p:sp>
      <p:sp>
        <p:nvSpPr>
          <p:cNvPr id="6" name="Pladsholder til sidefod 5"/>
          <p:cNvSpPr>
            <a:spLocks noGrp="1"/>
          </p:cNvSpPr>
          <p:nvPr>
            <p:ph type="ftr" sz="quarter" idx="11"/>
          </p:nvPr>
        </p:nvSpPr>
        <p:spPr/>
        <p:txBody>
          <a:bodyPr/>
          <a:lstStyle/>
          <a:p>
            <a:r>
              <a:rPr lang="da-DK"/>
              <a:t>www.greenkey.global</a:t>
            </a:r>
          </a:p>
        </p:txBody>
      </p:sp>
      <p:pic>
        <p:nvPicPr>
          <p:cNvPr id="7" name="Billede 6"/>
          <p:cNvPicPr>
            <a:picLocks noChangeAspect="1"/>
          </p:cNvPicPr>
          <p:nvPr/>
        </p:nvPicPr>
        <p:blipFill>
          <a:blip r:embed="rId2"/>
          <a:stretch>
            <a:fillRect/>
          </a:stretch>
        </p:blipFill>
        <p:spPr>
          <a:xfrm>
            <a:off x="10198349" y="0"/>
            <a:ext cx="1993651" cy="1930159"/>
          </a:xfrm>
          <a:prstGeom prst="rect">
            <a:avLst/>
          </a:prstGeom>
        </p:spPr>
      </p:pic>
      <p:pic>
        <p:nvPicPr>
          <p:cNvPr id="13" name="Billede 12"/>
          <p:cNvPicPr>
            <a:picLocks noChangeAspect="1"/>
          </p:cNvPicPr>
          <p:nvPr/>
        </p:nvPicPr>
        <p:blipFill rotWithShape="1">
          <a:blip r:embed="rId3"/>
          <a:srcRect t="58534" b="2194"/>
          <a:stretch/>
        </p:blipFill>
        <p:spPr>
          <a:xfrm>
            <a:off x="0" y="1"/>
            <a:ext cx="10198349" cy="1929468"/>
          </a:xfrm>
          <a:prstGeom prst="rect">
            <a:avLst/>
          </a:prstGeom>
        </p:spPr>
      </p:pic>
    </p:spTree>
    <p:extLst>
      <p:ext uri="{BB962C8B-B14F-4D97-AF65-F5344CB8AC3E}">
        <p14:creationId xmlns:p14="http://schemas.microsoft.com/office/powerpoint/2010/main" val="158944627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613</Words>
  <Application>Microsoft Macintosh PowerPoint</Application>
  <PresentationFormat>Laajakuva</PresentationFormat>
  <Paragraphs>37</Paragraphs>
  <Slides>9</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9</vt:i4>
      </vt:variant>
    </vt:vector>
  </HeadingPairs>
  <TitlesOfParts>
    <vt:vector size="15" baseType="lpstr">
      <vt:lpstr>Arial</vt:lpstr>
      <vt:lpstr>Calibri</vt:lpstr>
      <vt:lpstr>Calibri Light</vt:lpstr>
      <vt:lpstr>Lato</vt:lpstr>
      <vt:lpstr>Verdana</vt:lpstr>
      <vt:lpstr>Office-tema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Emmi Kallio</dc:creator>
  <cp:lastModifiedBy>Vilma Kalso | Green Key</cp:lastModifiedBy>
  <cp:revision>15</cp:revision>
  <dcterms:created xsi:type="dcterms:W3CDTF">2017-09-18T11:15:17Z</dcterms:created>
  <dcterms:modified xsi:type="dcterms:W3CDTF">2022-03-09T08:04:36Z</dcterms:modified>
</cp:coreProperties>
</file>